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17" r:id="rId4"/>
    <p:sldId id="315" r:id="rId5"/>
    <p:sldId id="318" r:id="rId6"/>
    <p:sldId id="319" r:id="rId7"/>
    <p:sldId id="320" r:id="rId8"/>
    <p:sldId id="321" r:id="rId9"/>
    <p:sldId id="259" r:id="rId10"/>
    <p:sldId id="267" r:id="rId11"/>
    <p:sldId id="264" r:id="rId12"/>
    <p:sldId id="270" r:id="rId13"/>
    <p:sldId id="265" r:id="rId14"/>
    <p:sldId id="272" r:id="rId15"/>
    <p:sldId id="266" r:id="rId16"/>
    <p:sldId id="273" r:id="rId17"/>
    <p:sldId id="260" r:id="rId18"/>
    <p:sldId id="269" r:id="rId19"/>
    <p:sldId id="274" r:id="rId20"/>
    <p:sldId id="271" r:id="rId21"/>
    <p:sldId id="261" r:id="rId22"/>
    <p:sldId id="276" r:id="rId23"/>
    <p:sldId id="278" r:id="rId24"/>
    <p:sldId id="279" r:id="rId25"/>
    <p:sldId id="312" r:id="rId26"/>
    <p:sldId id="292" r:id="rId27"/>
    <p:sldId id="293" r:id="rId28"/>
    <p:sldId id="314" r:id="rId29"/>
    <p:sldId id="281" r:id="rId30"/>
    <p:sldId id="282" r:id="rId31"/>
    <p:sldId id="299" r:id="rId32"/>
    <p:sldId id="300" r:id="rId33"/>
    <p:sldId id="309" r:id="rId34"/>
    <p:sldId id="301" r:id="rId35"/>
    <p:sldId id="262" r:id="rId36"/>
    <p:sldId id="283" r:id="rId37"/>
    <p:sldId id="284" r:id="rId38"/>
    <p:sldId id="285" r:id="rId39"/>
    <p:sldId id="311" r:id="rId40"/>
    <p:sldId id="294" r:id="rId41"/>
    <p:sldId id="295" r:id="rId42"/>
    <p:sldId id="296" r:id="rId43"/>
    <p:sldId id="287" r:id="rId44"/>
    <p:sldId id="288" r:id="rId45"/>
    <p:sldId id="302" r:id="rId46"/>
    <p:sldId id="303" r:id="rId47"/>
    <p:sldId id="304" r:id="rId48"/>
    <p:sldId id="305" r:id="rId49"/>
    <p:sldId id="263" r:id="rId50"/>
    <p:sldId id="297" r:id="rId51"/>
    <p:sldId id="306" r:id="rId52"/>
    <p:sldId id="307" r:id="rId53"/>
    <p:sldId id="298" r:id="rId54"/>
    <p:sldId id="275" r:id="rId55"/>
    <p:sldId id="277" r:id="rId56"/>
    <p:sldId id="258" r:id="rId5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000"/>
    <a:srgbClr val="FF2525"/>
    <a:srgbClr val="00E1E6"/>
    <a:srgbClr val="09F9FF"/>
    <a:srgbClr val="69FF7B"/>
    <a:srgbClr val="02119C"/>
    <a:srgbClr val="CC0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28057-CE25-4EF4-8FB1-03905AF162C8}" type="datetimeFigureOut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C0F15-1A8C-4B67-96C2-35BDAA8E6E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5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0F15-1A8C-4B67-96C2-35BDAA8E6E2B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50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ヘルパーメソッド</a:t>
            </a:r>
            <a:r>
              <a:rPr kumimoji="1" lang="en-US" altLang="ja-JP" dirty="0" smtClean="0"/>
              <a:t>:</a:t>
            </a:r>
            <a:r>
              <a:rPr lang="ja-JP" altLang="en-US" dirty="0" smtClean="0"/>
              <a:t>複雑なソースコードを見やすくするために作成する補助的な</a:t>
            </a:r>
            <a:r>
              <a:rPr lang="en-US" altLang="ja-JP" dirty="0" smtClean="0"/>
              <a:t>private,</a:t>
            </a:r>
            <a:r>
              <a:rPr lang="en-US" altLang="ja-JP" baseline="0" dirty="0" smtClean="0"/>
              <a:t> protected</a:t>
            </a:r>
            <a:r>
              <a:rPr lang="ja-JP" altLang="en-US" dirty="0" smtClean="0"/>
              <a:t>メソッド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0F15-1A8C-4B67-96C2-35BDAA8E6E2B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6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BA208-195E-4444-A890-3CFF915DD158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70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B5FA-8146-455E-9353-AD884C139170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34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9E4E-2930-4D9F-A480-0515DF2E8ECD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80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61FA-83FE-4F62-9FC5-819C78669B58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703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C96C3-CA3D-4ED9-9252-C063B947EF09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0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E3B1E-D351-4307-8ABF-6D8A5037EB9D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38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B619-3A9B-4D52-89FC-D39B0A9A348F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27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2F83-D847-4B6A-BCDC-93AEF7AB3672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206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B5B3-D6AD-4840-A18F-F2ABD98CA8A5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40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974D4-C881-43F6-8C51-55FCAC274A10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476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406-E316-45DE-B0A1-7C72E0FBACED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75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B52C1-EDE6-4D01-A1F9-5F99CC0D1CD9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468DF-F74F-4B73-AFCE-FF8F02F6B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8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sel.ist.osaka-u.ac.jp/lab-db/betuzuri/archive/1009/1009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dirty="0" smtClean="0"/>
              <a:t>Classification </a:t>
            </a:r>
            <a:br>
              <a:rPr kumimoji="1" lang="en-US" altLang="ja-JP" sz="8000" dirty="0" smtClean="0"/>
            </a:br>
            <a:r>
              <a:rPr kumimoji="1" lang="en-US" altLang="ja-JP" sz="8000" dirty="0" smtClean="0"/>
              <a:t>Disharmonies</a:t>
            </a:r>
            <a:endParaRPr kumimoji="1" lang="ja-JP" altLang="en-US" sz="8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情報科学科 ソフトウェア科学コース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ja-JP" altLang="en-US" sz="2800" dirty="0" smtClean="0"/>
              <a:t>鶴 智秋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85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Classification Harmony </a:t>
            </a:r>
            <a:r>
              <a:rPr lang="en-US" altLang="ja-JP" dirty="0"/>
              <a:t>Rules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altLang="ja-JP" sz="4000" b="1" dirty="0"/>
              <a:t>Proportion Rule</a:t>
            </a:r>
            <a:r>
              <a:rPr lang="en-US" altLang="ja-JP" sz="4000" dirty="0"/>
              <a:t/>
            </a:r>
            <a:br>
              <a:rPr lang="en-US" altLang="ja-JP" sz="4000" dirty="0"/>
            </a:br>
            <a:r>
              <a:rPr lang="ja-JP" altLang="en-US" sz="3200" dirty="0"/>
              <a:t>美的調和に関するルール</a:t>
            </a:r>
            <a:endParaRPr lang="en-US" altLang="ja-JP" sz="3200" dirty="0"/>
          </a:p>
          <a:p>
            <a:pPr marL="514338" indent="-514338">
              <a:buFont typeface="+mj-lt"/>
              <a:buAutoNum type="arabicPeriod"/>
            </a:pPr>
            <a:r>
              <a:rPr lang="en-US" altLang="ja-JP" sz="4000" b="1" dirty="0"/>
              <a:t>Presentation Rule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体裁に関するルール</a:t>
            </a:r>
            <a:endParaRPr lang="en-US" altLang="ja-JP" sz="3200" dirty="0"/>
          </a:p>
          <a:p>
            <a:pPr marL="514338" indent="-514338">
              <a:buFont typeface="+mj-lt"/>
              <a:buAutoNum type="arabicPeriod"/>
            </a:pPr>
            <a:r>
              <a:rPr lang="en-US" altLang="ja-JP" sz="4000" b="1" dirty="0"/>
              <a:t>Implementation Rule</a:t>
            </a:r>
            <a:r>
              <a:rPr lang="en-US" altLang="ja-JP" sz="3600" dirty="0"/>
              <a:t/>
            </a:r>
            <a:br>
              <a:rPr lang="en-US" altLang="ja-JP" sz="3600" dirty="0"/>
            </a:br>
            <a:r>
              <a:rPr lang="ja-JP" altLang="en-US" sz="3200" dirty="0"/>
              <a:t>実装に関するルール</a:t>
            </a:r>
            <a:endParaRPr lang="en-US" altLang="ja-JP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4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 Proportion Rule  1/2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971505"/>
            <a:ext cx="10515600" cy="3205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u="sng" dirty="0" smtClean="0"/>
              <a:t>Rationale</a:t>
            </a:r>
          </a:p>
          <a:p>
            <a:pPr marL="0" indent="0">
              <a:buNone/>
            </a:pPr>
            <a:r>
              <a:rPr lang="ja-JP" altLang="en-US" sz="3200" dirty="0" smtClean="0"/>
              <a:t>継承 </a:t>
            </a:r>
            <a:r>
              <a:rPr lang="en-US" altLang="ja-JP" sz="3200" dirty="0"/>
              <a:t>: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「ありがたいもの」 </a:t>
            </a:r>
            <a:r>
              <a:rPr lang="en-US" altLang="ja-JP" sz="3200" dirty="0" smtClean="0"/>
              <a:t>AND</a:t>
            </a:r>
            <a:r>
              <a:rPr lang="ja-JP" altLang="en-US" sz="3200" dirty="0" smtClean="0"/>
              <a:t> 「</a:t>
            </a:r>
            <a:r>
              <a:rPr lang="ja-JP" altLang="en-US" sz="3200" b="1" dirty="0" smtClean="0">
                <a:solidFill>
                  <a:srgbClr val="DA0000"/>
                </a:solidFill>
              </a:rPr>
              <a:t>災いのもと</a:t>
            </a:r>
            <a:r>
              <a:rPr lang="ja-JP" altLang="en-US" sz="3200" dirty="0" smtClean="0"/>
              <a:t>」</a:t>
            </a:r>
            <a:endParaRPr lang="en-US" altLang="ja-JP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800" dirty="0" smtClean="0"/>
              <a:t>継承元クラスの無視</a:t>
            </a:r>
            <a:r>
              <a:rPr lang="en-US" altLang="ja-JP" sz="2800" dirty="0" smtClean="0"/>
              <a:t>, </a:t>
            </a:r>
            <a:r>
              <a:rPr lang="ja-JP" altLang="en-US" sz="2800" dirty="0" smtClean="0"/>
              <a:t>制限されたコードの再利用</a:t>
            </a:r>
            <a:endParaRPr lang="en-US" altLang="ja-JP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800" dirty="0"/>
              <a:t>継承</a:t>
            </a:r>
            <a:r>
              <a:rPr lang="ja-JP" altLang="en-US" sz="2800" dirty="0" smtClean="0"/>
              <a:t>の乱用</a:t>
            </a:r>
            <a:r>
              <a:rPr lang="en-US" altLang="ja-JP" sz="2800" dirty="0"/>
              <a:t>, </a:t>
            </a:r>
            <a:r>
              <a:rPr lang="ja-JP" altLang="en-US" sz="2800" dirty="0"/>
              <a:t>まとまっていないクラスやメソッド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38200" y="1825625"/>
            <a:ext cx="10515600" cy="1145880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/>
              <a:t>クラス</a:t>
            </a:r>
            <a:endParaRPr lang="en-US" altLang="ja-JP" sz="320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800"/>
              <a:t>調和した形状をヒエラルキ内部で系統立てられるべき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6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 Proportion Rule  2/2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7898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u="sng" dirty="0" smtClean="0"/>
              <a:t>Practical Consequences</a:t>
            </a:r>
          </a:p>
          <a:p>
            <a:pPr lvl="1"/>
            <a:r>
              <a:rPr lang="ja-JP" altLang="en-US" sz="3600" dirty="0" smtClean="0"/>
              <a:t>幅が広いヒエラルキの回避</a:t>
            </a:r>
            <a:endParaRPr lang="en-US" altLang="ja-JP" sz="3600" dirty="0" smtClean="0"/>
          </a:p>
          <a:p>
            <a:pPr marL="914377" lvl="2" indent="0">
              <a:buNone/>
            </a:pPr>
            <a:r>
              <a:rPr lang="en-US" altLang="ja-JP" sz="2800" dirty="0" smtClean="0"/>
              <a:t>1</a:t>
            </a:r>
            <a:r>
              <a:rPr lang="ja-JP" altLang="en-US" sz="2800" dirty="0" smtClean="0"/>
              <a:t>クラスあたりの</a:t>
            </a:r>
            <a:r>
              <a:rPr lang="ja-JP" altLang="en-US" sz="2800" b="1" dirty="0" smtClean="0">
                <a:solidFill>
                  <a:srgbClr val="DA0000"/>
                </a:solidFill>
              </a:rPr>
              <a:t>サブクラス数の減少</a:t>
            </a:r>
            <a:endParaRPr lang="en-US" altLang="ja-JP" sz="2800" b="1" dirty="0" smtClean="0">
              <a:solidFill>
                <a:srgbClr val="DA0000"/>
              </a:solidFill>
            </a:endParaRPr>
          </a:p>
          <a:p>
            <a:pPr lvl="1"/>
            <a:r>
              <a:rPr lang="ja-JP" altLang="en-US" sz="3600" dirty="0" smtClean="0"/>
              <a:t>深いヒエラルキの回避</a:t>
            </a:r>
            <a:endParaRPr lang="en-US" altLang="ja-JP" sz="3600" dirty="0" smtClean="0"/>
          </a:p>
          <a:p>
            <a:pPr marL="914377" lvl="2" indent="0">
              <a:buNone/>
            </a:pPr>
            <a:r>
              <a:rPr lang="ja-JP" altLang="en-US" sz="2800" b="1" dirty="0" smtClean="0">
                <a:solidFill>
                  <a:srgbClr val="DA0000"/>
                </a:solidFill>
              </a:rPr>
              <a:t>継承段数の減少</a:t>
            </a:r>
            <a:endParaRPr lang="en-US" altLang="ja-JP" sz="2800" b="1" dirty="0">
              <a:solidFill>
                <a:srgbClr val="DA000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919" r="85025" b="16507"/>
          <a:stretch/>
        </p:blipFill>
        <p:spPr>
          <a:xfrm>
            <a:off x="8736217" y="1825626"/>
            <a:ext cx="1453802" cy="4351337"/>
          </a:xfrm>
          <a:prstGeom prst="rect">
            <a:avLst/>
          </a:prstGeom>
        </p:spPr>
      </p:pic>
      <p:sp>
        <p:nvSpPr>
          <p:cNvPr id="4" name="乗算記号 3"/>
          <p:cNvSpPr/>
          <p:nvPr/>
        </p:nvSpPr>
        <p:spPr>
          <a:xfrm>
            <a:off x="7675419" y="1939636"/>
            <a:ext cx="3678382" cy="4372262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26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 Presentation Rule  1/2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971505"/>
            <a:ext cx="10515600" cy="32054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3600" u="sng" dirty="0" smtClean="0"/>
              <a:t>Rationale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ja-JP" altLang="en-US" sz="3200" dirty="0" smtClean="0"/>
              <a:t>継承</a:t>
            </a:r>
            <a:r>
              <a:rPr lang="en-US" altLang="ja-JP" sz="3200" dirty="0"/>
              <a:t>:</a:t>
            </a:r>
            <a:endParaRPr lang="en-US" altLang="ja-JP" sz="3200" dirty="0" smtClean="0"/>
          </a:p>
          <a:p>
            <a:pPr lvl="1"/>
            <a:r>
              <a:rPr lang="ja-JP" altLang="en-US" sz="2800" dirty="0" smtClean="0"/>
              <a:t>簡潔なコードを書くためのツール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先祖クラスで実装されたコードの再利用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ja-JP" altLang="en-US" sz="3200" dirty="0" smtClean="0"/>
              <a:t>子孫クラスでの原則</a:t>
            </a:r>
            <a:endParaRPr lang="en-US" altLang="ja-JP" sz="3200" dirty="0" smtClean="0"/>
          </a:p>
          <a:p>
            <a:pPr marL="457189" lvl="1" indent="0">
              <a:buNone/>
            </a:pPr>
            <a:r>
              <a:rPr lang="ja-JP" altLang="en-US" sz="2800" dirty="0" smtClean="0"/>
              <a:t>○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定義された先祖クラスの機能との同期</a:t>
            </a:r>
            <a:endParaRPr lang="en-US" altLang="ja-JP" sz="2800" dirty="0" smtClean="0"/>
          </a:p>
          <a:p>
            <a:pPr marL="457189" lvl="1" indent="0">
              <a:buNone/>
            </a:pPr>
            <a:r>
              <a:rPr lang="en-US" altLang="ja-JP" sz="2800" dirty="0" smtClean="0"/>
              <a:t>× </a:t>
            </a:r>
            <a:r>
              <a:rPr lang="ja-JP" altLang="en-US" sz="2800" dirty="0" smtClean="0"/>
              <a:t>不必要な定義のやり直し</a:t>
            </a:r>
            <a:r>
              <a:rPr lang="en-US" altLang="ja-JP" sz="2800" dirty="0" smtClean="0"/>
              <a:t>, </a:t>
            </a:r>
            <a:r>
              <a:rPr lang="ja-JP" altLang="en-US" sz="2800" dirty="0" smtClean="0"/>
              <a:t>コードのコピペ</a:t>
            </a:r>
            <a:endParaRPr lang="en-US" altLang="ja-JP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838200" y="1825625"/>
            <a:ext cx="10515600" cy="1145880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ja-JP" altLang="en-US" sz="3200" dirty="0">
                <a:solidFill>
                  <a:prstClr val="black"/>
                </a:solidFill>
              </a:rPr>
              <a:t>抽象化の独立性</a:t>
            </a:r>
            <a:endParaRPr lang="en-US" altLang="ja-JP" sz="3200" dirty="0">
              <a:solidFill>
                <a:prstClr val="black"/>
              </a:solidFill>
            </a:endParaRPr>
          </a:p>
          <a:p>
            <a:pPr marL="685783" lvl="1" indent="-228594" defTabSz="914377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ja-JP" altLang="en-US" sz="2800" dirty="0">
                <a:solidFill>
                  <a:prstClr val="black"/>
                </a:solidFill>
              </a:rPr>
              <a:t>その先祖クラスに配慮して調和するべき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8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 Presentation Rule  2/2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u="sng" dirty="0" smtClean="0"/>
              <a:t>Practical Consequences</a:t>
            </a:r>
            <a:endParaRPr lang="en-US" altLang="ja-JP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3600" dirty="0" smtClean="0"/>
              <a:t>インタフェースの</a:t>
            </a:r>
            <a:r>
              <a:rPr lang="ja-JP" altLang="en-US" sz="3600" dirty="0"/>
              <a:t>円滑</a:t>
            </a:r>
            <a:r>
              <a:rPr lang="ja-JP" altLang="en-US" sz="3600" dirty="0" smtClean="0"/>
              <a:t>な拡張</a:t>
            </a:r>
            <a:endParaRPr lang="en-US" altLang="ja-JP" sz="3600" dirty="0" smtClean="0"/>
          </a:p>
          <a:p>
            <a:pPr marL="914377" lvl="2" indent="0">
              <a:buNone/>
            </a:pPr>
            <a:r>
              <a:rPr lang="ja-JP" altLang="en-US" sz="2800" dirty="0" smtClean="0"/>
              <a:t>継承されたインタフェースと拡張との間におけ</a:t>
            </a:r>
            <a:r>
              <a:rPr lang="ja-JP" altLang="en-US" sz="2800" dirty="0"/>
              <a:t>る</a:t>
            </a:r>
            <a:r>
              <a:rPr lang="ja-JP" altLang="en-US" sz="2800" dirty="0" smtClean="0"/>
              <a:t>均衡</a:t>
            </a:r>
            <a:endParaRPr lang="en-US" altLang="ja-JP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3600" dirty="0" smtClean="0"/>
              <a:t>挙動の詳細化</a:t>
            </a:r>
            <a:endParaRPr lang="en-US" altLang="ja-JP" sz="3600" dirty="0" smtClean="0"/>
          </a:p>
          <a:p>
            <a:pPr marL="914377" lvl="2" indent="0">
              <a:buNone/>
            </a:pPr>
            <a:r>
              <a:rPr lang="ja-JP" altLang="en-US" sz="2800" dirty="0" smtClean="0"/>
              <a:t>インタフェースの利用の許可</a:t>
            </a:r>
            <a:r>
              <a:rPr lang="en-US" altLang="ja-JP" sz="2800" dirty="0" smtClean="0"/>
              <a:t>, </a:t>
            </a:r>
            <a:r>
              <a:rPr lang="ja-JP" altLang="en-US" sz="2800" dirty="0" smtClean="0"/>
              <a:t>継承した機能の特化</a:t>
            </a:r>
            <a:endParaRPr lang="en-US" altLang="ja-JP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3600" dirty="0" smtClean="0"/>
              <a:t>抽象度の支障ない削減</a:t>
            </a:r>
            <a:endParaRPr lang="en-US" altLang="ja-JP" sz="3600" dirty="0" smtClean="0"/>
          </a:p>
          <a:p>
            <a:pPr marL="914377" lvl="2" indent="0">
              <a:buNone/>
            </a:pPr>
            <a:r>
              <a:rPr lang="ja-JP" altLang="en-US" sz="3200" dirty="0" smtClean="0"/>
              <a:t>抽象</a:t>
            </a:r>
            <a:r>
              <a:rPr lang="ja-JP" altLang="en-US" sz="3200" dirty="0"/>
              <a:t>クラス</a:t>
            </a:r>
            <a:r>
              <a:rPr lang="ja-JP" altLang="en-US" sz="3200" dirty="0" smtClean="0"/>
              <a:t>は継承の上位階層に設置</a:t>
            </a:r>
            <a:endParaRPr lang="en-US" altLang="ja-JP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98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</a:t>
            </a:r>
            <a:r>
              <a:rPr lang="en-US" altLang="ja-JP" dirty="0" smtClean="0"/>
              <a:t>. Implementation Rule  1/2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3325091"/>
            <a:ext cx="10515600" cy="2851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u="sng" dirty="0" smtClean="0"/>
              <a:t>Rationale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ja-JP" altLang="en-US" sz="3200" dirty="0" smtClean="0"/>
              <a:t>○ 一方向（親 </a:t>
            </a:r>
            <a:r>
              <a:rPr lang="en-US" altLang="ja-JP" sz="3200" dirty="0" smtClean="0"/>
              <a:t>&lt;- </a:t>
            </a:r>
            <a:r>
              <a:rPr lang="ja-JP" altLang="en-US" sz="3200" dirty="0" smtClean="0"/>
              <a:t>子）の従属</a:t>
            </a:r>
            <a:endParaRPr lang="en-US" altLang="ja-JP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 smtClean="0"/>
              <a:t>○ 継承した機能の改良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en-US" altLang="ja-JP" sz="3200" dirty="0" smtClean="0"/>
              <a:t>×</a:t>
            </a:r>
            <a:r>
              <a:rPr lang="ja-JP" altLang="en-US" sz="3200" dirty="0" smtClean="0"/>
              <a:t>コードの再利用という目的だけで先祖クラスに依存</a:t>
            </a:r>
            <a:endParaRPr lang="en-US" altLang="ja-JP" sz="3200" dirty="0"/>
          </a:p>
        </p:txBody>
      </p:sp>
      <p:sp>
        <p:nvSpPr>
          <p:cNvPr id="4" name="正方形/長方形 3"/>
          <p:cNvSpPr/>
          <p:nvPr/>
        </p:nvSpPr>
        <p:spPr>
          <a:xfrm>
            <a:off x="838200" y="1825625"/>
            <a:ext cx="10515600" cy="1499466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/>
              <a:t>ヒエラルキ内部で釣り合った協調</a:t>
            </a:r>
            <a:endParaRPr lang="en-US" altLang="ja-JP" sz="320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800"/>
              <a:t>ただ一つの先祖クラスに直結すべき</a:t>
            </a:r>
            <a:endParaRPr lang="en-US" altLang="ja-JP" sz="280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800"/>
              <a:t>主に継承された独立性の改良版を出すべき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4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3. Implementation Rule  2/2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u="sng" dirty="0" smtClean="0"/>
              <a:t>Practical Consequences</a:t>
            </a:r>
            <a:endParaRPr lang="ja-JP" alt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3600" dirty="0" smtClean="0"/>
              <a:t>依存関係はボトムアップ形式で</a:t>
            </a:r>
            <a:endParaRPr lang="en-US" altLang="ja-JP" sz="3600" dirty="0" smtClean="0"/>
          </a:p>
          <a:p>
            <a:pPr marL="914377" lvl="2" indent="0">
              <a:buNone/>
            </a:pPr>
            <a:r>
              <a:rPr lang="ja-JP" altLang="en-US" sz="2800" dirty="0" smtClean="0"/>
              <a:t>継承元</a:t>
            </a:r>
            <a:r>
              <a:rPr lang="ja-JP" altLang="en-US" sz="2800" dirty="0"/>
              <a:t>クラス</a:t>
            </a:r>
            <a:r>
              <a:rPr lang="ja-JP" altLang="en-US" sz="2800" dirty="0" smtClean="0"/>
              <a:t>は子孫クラスに依存しない</a:t>
            </a:r>
            <a:endParaRPr lang="en-US" altLang="ja-JP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3600" dirty="0" smtClean="0"/>
              <a:t>依存関係は特化したものを提供</a:t>
            </a:r>
            <a:endParaRPr lang="en-US" altLang="ja-JP" sz="3600" dirty="0" smtClean="0"/>
          </a:p>
          <a:p>
            <a:pPr marL="914377" lvl="2" indent="0">
              <a:buNone/>
            </a:pPr>
            <a:r>
              <a:rPr lang="ja-JP" altLang="en-US" sz="2800" dirty="0" smtClean="0"/>
              <a:t>継承操作 </a:t>
            </a:r>
            <a:r>
              <a:rPr lang="en-US" altLang="ja-JP" sz="2800" dirty="0" smtClean="0"/>
              <a:t>= </a:t>
            </a:r>
            <a:r>
              <a:rPr lang="ja-JP" altLang="en-US" sz="2800" dirty="0" smtClean="0"/>
              <a:t>継承される</a:t>
            </a:r>
            <a:r>
              <a:rPr lang="ja-JP" altLang="en-US" sz="2800" b="1" dirty="0" smtClean="0">
                <a:solidFill>
                  <a:srgbClr val="DA0000"/>
                </a:solidFill>
              </a:rPr>
              <a:t>サービスの改良</a:t>
            </a:r>
            <a:endParaRPr lang="en-US" altLang="ja-JP" sz="2800" b="1" dirty="0" smtClean="0">
              <a:solidFill>
                <a:srgbClr val="DA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9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Overview </a:t>
            </a:r>
            <a:r>
              <a:rPr lang="en-US" altLang="ja-JP" dirty="0" smtClean="0"/>
              <a:t>of</a:t>
            </a:r>
            <a:br>
              <a:rPr lang="en-US" altLang="ja-JP" dirty="0" smtClean="0"/>
            </a:br>
            <a:r>
              <a:rPr lang="en-US" altLang="ja-JP" dirty="0" smtClean="0"/>
              <a:t>Classification Disharmonies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2800" b="1" dirty="0"/>
              <a:t>Refused Parent Bequest</a:t>
            </a:r>
            <a:endParaRPr lang="en-US" altLang="ja-JP" sz="2800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sz="2800" b="1" dirty="0"/>
              <a:t>Tradition </a:t>
            </a:r>
            <a:r>
              <a:rPr lang="en-US" altLang="ja-JP" sz="2800" b="1" dirty="0" smtClean="0"/>
              <a:t>Breaker</a:t>
            </a:r>
            <a:endParaRPr lang="en-US" altLang="ja-JP" sz="28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02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4900612" cy="971550"/>
          </a:xfrm>
        </p:spPr>
        <p:txBody>
          <a:bodyPr>
            <a:normAutofit/>
          </a:bodyPr>
          <a:lstStyle/>
          <a:p>
            <a:r>
              <a:rPr lang="en-US" altLang="ja-JP" sz="4800" dirty="0" smtClean="0"/>
              <a:t>Overview</a:t>
            </a:r>
            <a:endParaRPr kumimoji="1" lang="ja-JP" altLang="en-US" sz="48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half" idx="2"/>
          </p:nvPr>
        </p:nvSpPr>
        <p:spPr>
          <a:xfrm>
            <a:off x="482600" y="2057400"/>
            <a:ext cx="5257800" cy="3811588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取り扱う</a:t>
            </a:r>
            <a:r>
              <a:rPr lang="en-US" altLang="ja-JP" sz="3600" dirty="0"/>
              <a:t>Disharmony 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ja-JP" sz="3200" b="1" dirty="0" smtClean="0"/>
              <a:t>Refused Parent Bequest</a:t>
            </a:r>
            <a:endParaRPr lang="en-US" altLang="ja-JP" sz="3200" dirty="0" smtClean="0"/>
          </a:p>
          <a:p>
            <a:pPr marL="742950" indent="-742950">
              <a:buFont typeface="+mj-lt"/>
              <a:buAutoNum type="arabicPeriod"/>
            </a:pPr>
            <a:r>
              <a:rPr lang="en-US" altLang="ja-JP" sz="3200" b="1" dirty="0" smtClean="0"/>
              <a:t>Tradition Breaker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99" y="648180"/>
            <a:ext cx="6451601" cy="5841520"/>
          </a:xfrm>
          <a:prstGeom prst="rect">
            <a:avLst/>
          </a:prstGeom>
        </p:spPr>
      </p:pic>
      <p:sp>
        <p:nvSpPr>
          <p:cNvPr id="11" name="円/楕円 10"/>
          <p:cNvSpPr/>
          <p:nvPr/>
        </p:nvSpPr>
        <p:spPr>
          <a:xfrm>
            <a:off x="6883400" y="5460999"/>
            <a:ext cx="3162300" cy="12196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46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取り扱う</a:t>
            </a:r>
            <a:r>
              <a:rPr lang="en-US" altLang="ja-JP" sz="3600" dirty="0" smtClean="0"/>
              <a:t>Disharmony</a:t>
            </a:r>
            <a:r>
              <a:rPr kumimoji="1" lang="en-US" altLang="ja-JP" sz="3600" dirty="0" smtClean="0"/>
              <a:t> 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sz="3600" b="1" dirty="0" smtClean="0"/>
              <a:t>Refused Parent Bequest</a:t>
            </a:r>
          </a:p>
          <a:p>
            <a:pPr marL="457189" lvl="1" indent="0">
              <a:buNone/>
            </a:pPr>
            <a:r>
              <a:rPr lang="ja-JP" altLang="en-US" sz="3200" dirty="0" smtClean="0"/>
              <a:t>派生クラスが継承した遺産を拒絶すること</a:t>
            </a:r>
            <a:r>
              <a:rPr lang="en-US" altLang="ja-JP" sz="32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ja-JP" sz="3600" b="1" dirty="0" smtClean="0"/>
              <a:t>Tradition Breaker</a:t>
            </a:r>
          </a:p>
          <a:p>
            <a:pPr marL="457189" lvl="1" indent="0">
              <a:buNone/>
            </a:pPr>
            <a:r>
              <a:rPr lang="ja-JP" altLang="en-US" sz="3200" dirty="0" smtClean="0"/>
              <a:t>派生クラスが</a:t>
            </a:r>
            <a:r>
              <a:rPr lang="en-US" altLang="ja-JP" sz="3200" dirty="0" smtClean="0"/>
              <a:t>, </a:t>
            </a:r>
            <a:r>
              <a:rPr lang="ja-JP" altLang="en-US" sz="3200" dirty="0" smtClean="0"/>
              <a:t>そのクラスの抽象度を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真に特徴づけない機能を使用して</a:t>
            </a:r>
            <a:r>
              <a:rPr lang="en-US" altLang="ja-JP" sz="3200" dirty="0" smtClean="0"/>
              <a:t>,</a:t>
            </a:r>
            <a:br>
              <a:rPr lang="en-US" altLang="ja-JP" sz="3200" dirty="0" smtClean="0"/>
            </a:br>
            <a:r>
              <a:rPr lang="ja-JP" altLang="en-US" sz="3200" dirty="0" smtClean="0"/>
              <a:t>基盤クラスであるインタフェースを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大規模に拡張すること</a:t>
            </a:r>
            <a:r>
              <a:rPr lang="en-US" altLang="ja-JP" sz="3200" dirty="0" smtClean="0"/>
              <a:t>.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78286" r="42150" b="6430"/>
          <a:stretch/>
        </p:blipFill>
        <p:spPr>
          <a:xfrm>
            <a:off x="7327900" y="4815160"/>
            <a:ext cx="4025900" cy="1361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21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Classification Harmony Rules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Overview of Classification Disharmonies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Refused Parent Bequest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Tradition Breaker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Recovering from Classification </a:t>
            </a:r>
            <a:r>
              <a:rPr lang="en-US" altLang="ja-JP" sz="3200" dirty="0" smtClean="0"/>
              <a:t>Disharmonies</a:t>
            </a:r>
          </a:p>
          <a:p>
            <a:pPr marL="514338" indent="-514338">
              <a:buFont typeface="+mj-lt"/>
              <a:buAutoNum type="arabicPeriod"/>
            </a:pPr>
            <a:r>
              <a:rPr lang="ja-JP" altLang="en-US" sz="3200" dirty="0" smtClean="0"/>
              <a:t>参考文献</a:t>
            </a:r>
            <a:endParaRPr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7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取り扱う</a:t>
            </a:r>
            <a:r>
              <a:rPr lang="en-US" altLang="ja-JP" sz="3600" dirty="0" smtClean="0"/>
              <a:t>Disharmony</a:t>
            </a:r>
            <a:r>
              <a:rPr kumimoji="1" lang="en-US" altLang="ja-JP" sz="3600" dirty="0" smtClean="0"/>
              <a:t> 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sz="3600" b="1" dirty="0" smtClean="0"/>
              <a:t>Refused Parent Bequest</a:t>
            </a:r>
          </a:p>
          <a:p>
            <a:pPr marL="457189" lvl="1" indent="0">
              <a:buNone/>
            </a:pPr>
            <a:r>
              <a:rPr lang="ja-JP" altLang="en-US" sz="3200" dirty="0" smtClean="0"/>
              <a:t>親クラスから継承したものの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b="1" dirty="0" smtClean="0">
                <a:solidFill>
                  <a:srgbClr val="DA0000"/>
                </a:solidFill>
              </a:rPr>
              <a:t>一部しか使用しない</a:t>
            </a:r>
            <a:r>
              <a:rPr lang="ja-JP" altLang="en-US" sz="3200" dirty="0" smtClean="0"/>
              <a:t>サブクラス</a:t>
            </a:r>
            <a:r>
              <a:rPr lang="en-US" altLang="ja-JP" sz="32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ja-JP" sz="3600" b="1" dirty="0" smtClean="0"/>
              <a:t>Tradition Breaker</a:t>
            </a:r>
          </a:p>
          <a:p>
            <a:pPr marL="457189" lvl="1" indent="0">
              <a:buNone/>
            </a:pPr>
            <a:r>
              <a:rPr lang="ja-JP" altLang="en-US" sz="3200" dirty="0" smtClean="0"/>
              <a:t>親クラスの提供する機能を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b="1" dirty="0" smtClean="0">
                <a:solidFill>
                  <a:srgbClr val="DA0000"/>
                </a:solidFill>
              </a:rPr>
              <a:t>打ち消してしまう</a:t>
            </a:r>
            <a:r>
              <a:rPr lang="ja-JP" altLang="en-US" sz="3200" dirty="0" smtClean="0"/>
              <a:t>サブクラス</a:t>
            </a:r>
            <a:r>
              <a:rPr lang="en-US" altLang="ja-JP" sz="3200" dirty="0"/>
              <a:t>.</a:t>
            </a:r>
            <a:endParaRPr lang="en-US" altLang="ja-JP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099300" y="3756895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『</a:t>
            </a:r>
            <a:r>
              <a:rPr lang="ja-JP" altLang="en-US" dirty="0"/>
              <a:t>リファクタリング実施履歴を</a:t>
            </a:r>
            <a:r>
              <a:rPr lang="ja-JP" altLang="en-US" dirty="0" smtClean="0"/>
              <a:t>用いた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Code </a:t>
            </a:r>
            <a:r>
              <a:rPr lang="en-US" altLang="ja-JP" dirty="0"/>
              <a:t>Smell</a:t>
            </a:r>
            <a:r>
              <a:rPr lang="ja-JP" altLang="en-US" dirty="0"/>
              <a:t>の深刻度に関する調査</a:t>
            </a:r>
            <a:r>
              <a:rPr kumimoji="1" lang="en-US" altLang="ja-JP" dirty="0" smtClean="0"/>
              <a:t>』</a:t>
            </a:r>
            <a:br>
              <a:rPr kumimoji="1" lang="en-US" altLang="ja-JP" dirty="0" smtClean="0"/>
            </a:br>
            <a:r>
              <a:rPr kumimoji="1" lang="ja-JP" altLang="en-US" dirty="0" smtClean="0"/>
              <a:t>より引用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78286" r="42150" b="6430"/>
          <a:stretch/>
        </p:blipFill>
        <p:spPr>
          <a:xfrm>
            <a:off x="7327900" y="4815160"/>
            <a:ext cx="4025900" cy="1361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377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ractur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Refused Parent </a:t>
            </a:r>
            <a:r>
              <a:rPr lang="en-US" altLang="ja-JP" dirty="0" smtClean="0"/>
              <a:t>Bequest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kumimoji="1" lang="en-US" altLang="ja-JP" sz="2800" b="1" dirty="0" smtClean="0"/>
              <a:t>Description</a:t>
            </a:r>
          </a:p>
          <a:p>
            <a:r>
              <a:rPr lang="en-US" altLang="ja-JP" sz="2800" b="1" dirty="0" smtClean="0"/>
              <a:t>Applies To</a:t>
            </a:r>
          </a:p>
          <a:p>
            <a:r>
              <a:rPr kumimoji="1" lang="en-US" altLang="ja-JP" sz="2800" b="1" dirty="0" smtClean="0"/>
              <a:t>Impact</a:t>
            </a:r>
          </a:p>
          <a:p>
            <a:r>
              <a:rPr lang="en-US" altLang="ja-JP" sz="2800" b="1" dirty="0" smtClean="0"/>
              <a:t>Defection</a:t>
            </a:r>
          </a:p>
          <a:p>
            <a:r>
              <a:rPr kumimoji="1" lang="en-US" altLang="ja-JP" sz="2800" b="1" dirty="0" smtClean="0"/>
              <a:t>Example</a:t>
            </a:r>
          </a:p>
          <a:p>
            <a:r>
              <a:rPr lang="en-US" altLang="ja-JP" sz="2800" b="1" dirty="0" smtClean="0"/>
              <a:t>Refactoring</a:t>
            </a:r>
            <a:endParaRPr kumimoji="1" lang="ja-JP" altLang="en-US" sz="28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9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Description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7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 smtClean="0"/>
              <a:t>継承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少しずつ増加する</a:t>
            </a:r>
            <a:r>
              <a:rPr lang="ja-JP" altLang="en-US" sz="3600" b="1" dirty="0" smtClean="0">
                <a:solidFill>
                  <a:srgbClr val="DA0000"/>
                </a:solidFill>
              </a:rPr>
              <a:t>変更を支える</a:t>
            </a:r>
            <a:r>
              <a:rPr lang="ja-JP" altLang="en-US" sz="3600" dirty="0" smtClean="0"/>
              <a:t>機能</a:t>
            </a:r>
            <a:endParaRPr lang="en-US" altLang="ja-JP" sz="3600" dirty="0" smtClean="0"/>
          </a:p>
          <a:p>
            <a:pPr lvl="1"/>
            <a:r>
              <a:rPr lang="ja-JP" altLang="en-US" sz="3200" dirty="0" smtClean="0"/>
              <a:t>クラスにおける親子関係は密接</a:t>
            </a:r>
            <a:endParaRPr lang="en-US" altLang="ja-JP" sz="3200" dirty="0"/>
          </a:p>
          <a:p>
            <a:pPr lvl="1"/>
            <a:r>
              <a:rPr lang="ja-JP" altLang="en-US" sz="3200" dirty="0" smtClean="0"/>
              <a:t>親クラスで設計された </a:t>
            </a:r>
            <a:r>
              <a:rPr lang="en-US" altLang="ja-JP" sz="3200" dirty="0" smtClean="0"/>
              <a:t>protected </a:t>
            </a:r>
            <a:r>
              <a:rPr lang="ja-JP" altLang="en-US" sz="3200" dirty="0" smtClean="0"/>
              <a:t>メンバ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（メソッド</a:t>
            </a:r>
            <a:r>
              <a:rPr lang="en-US" altLang="ja-JP" sz="3200" dirty="0" smtClean="0"/>
              <a:t>, </a:t>
            </a:r>
            <a:r>
              <a:rPr lang="ja-JP" altLang="en-US" sz="3200" dirty="0"/>
              <a:t>データ</a:t>
            </a:r>
            <a:r>
              <a:rPr lang="ja-JP" altLang="en-US" sz="3200" dirty="0" smtClean="0"/>
              <a:t>）に基づく特殊な協調</a:t>
            </a:r>
            <a:endParaRPr lang="en-US" altLang="ja-JP" sz="32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838200" y="4073236"/>
            <a:ext cx="10515600" cy="7204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子クラスが親クラスの</a:t>
            </a:r>
            <a:r>
              <a:rPr kumimoji="1" lang="en-US" altLang="ja-JP" sz="3200" dirty="0" smtClean="0"/>
              <a:t>Bequest</a:t>
            </a:r>
            <a:r>
              <a:rPr kumimoji="1" lang="ja-JP" altLang="en-US" sz="3200" dirty="0" smtClean="0"/>
              <a:t>を利用しない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838200" y="5635915"/>
            <a:ext cx="10515600" cy="7204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クラス間の関係</a:t>
            </a:r>
            <a:r>
              <a:rPr lang="ja-JP" altLang="en-US" sz="3200" dirty="0" smtClean="0"/>
              <a:t>における誤りの兆し</a:t>
            </a:r>
            <a:endParaRPr kumimoji="1" lang="ja-JP" altLang="en-US" sz="3200" dirty="0"/>
          </a:p>
        </p:txBody>
      </p:sp>
      <p:sp>
        <p:nvSpPr>
          <p:cNvPr id="6" name="下矢印 5"/>
          <p:cNvSpPr/>
          <p:nvPr/>
        </p:nvSpPr>
        <p:spPr>
          <a:xfrm>
            <a:off x="5479472" y="4793673"/>
            <a:ext cx="1233055" cy="842242"/>
          </a:xfrm>
          <a:prstGeom prst="downArrow">
            <a:avLst>
              <a:gd name="adj1" fmla="val 44215"/>
              <a:gd name="adj2" fmla="val 521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9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Applies To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3600" dirty="0" smtClean="0"/>
              <a:t>検査するクラス</a:t>
            </a:r>
            <a:endParaRPr lang="en-US" altLang="ja-JP" sz="3600" dirty="0"/>
          </a:p>
          <a:p>
            <a:pPr lvl="1"/>
            <a:r>
              <a:rPr kumimoji="1" lang="ja-JP" altLang="en-US" sz="3200" dirty="0" smtClean="0"/>
              <a:t>スーパークラスを保有するクラス</a:t>
            </a:r>
            <a:r>
              <a:rPr kumimoji="1" lang="en-US" altLang="ja-JP" sz="32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600" dirty="0" smtClean="0"/>
              <a:t>検査</a:t>
            </a:r>
            <a:r>
              <a:rPr kumimoji="1" lang="ja-JP" altLang="en-US" sz="3600" dirty="0" smtClean="0">
                <a:solidFill>
                  <a:srgbClr val="DA0000"/>
                </a:solidFill>
              </a:rPr>
              <a:t>しない</a:t>
            </a:r>
            <a:r>
              <a:rPr kumimoji="1" lang="ja-JP" altLang="en-US" sz="3600" dirty="0" smtClean="0"/>
              <a:t>スーパークラス</a:t>
            </a:r>
            <a:endParaRPr kumimoji="1" lang="en-US" altLang="ja-JP" sz="3600" dirty="0" smtClean="0"/>
          </a:p>
          <a:p>
            <a:pPr lvl="1"/>
            <a:r>
              <a:rPr lang="en-US" altLang="ja-JP" sz="3200" dirty="0" smtClean="0"/>
              <a:t>Third-party</a:t>
            </a:r>
            <a:r>
              <a:rPr lang="ja-JP" altLang="en-US" sz="3200" dirty="0" smtClean="0"/>
              <a:t>クラス（クラスライブラリ </a:t>
            </a:r>
            <a:r>
              <a:rPr lang="en-US" altLang="ja-JP" sz="3200" dirty="0" smtClean="0"/>
              <a:t>etc.</a:t>
            </a:r>
            <a:r>
              <a:rPr lang="ja-JP" altLang="en-US" sz="3200" dirty="0" smtClean="0"/>
              <a:t>）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インタフェース</a:t>
            </a:r>
            <a:endParaRPr lang="en-US" altLang="ja-JP" sz="3200" dirty="0"/>
          </a:p>
        </p:txBody>
      </p:sp>
      <p:sp>
        <p:nvSpPr>
          <p:cNvPr id="4" name="角丸四角形 3"/>
          <p:cNvSpPr/>
          <p:nvPr/>
        </p:nvSpPr>
        <p:spPr>
          <a:xfrm>
            <a:off x="4876800" y="4793672"/>
            <a:ext cx="6477000" cy="13832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3600" b="1" dirty="0" smtClean="0"/>
              <a:t>Third-party</a:t>
            </a:r>
            <a:endParaRPr lang="en-US" altLang="ja-JP" sz="3600" b="1" dirty="0"/>
          </a:p>
          <a:p>
            <a:r>
              <a:rPr kumimoji="1" lang="ja-JP" altLang="en-US" sz="2800" dirty="0" smtClean="0"/>
              <a:t>計算機本体を製造している企業と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ja-JP" altLang="en-US" sz="2800" dirty="0" smtClean="0"/>
              <a:t>直接関係を持たない事業者の総称</a:t>
            </a:r>
            <a:r>
              <a:rPr kumimoji="1" lang="en-US" altLang="ja-JP" sz="2800" dirty="0" smtClean="0"/>
              <a:t>.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9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lang="en-US" altLang="ja-JP" dirty="0" smtClean="0"/>
              <a:t>mpact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891989"/>
            <a:ext cx="10515600" cy="3284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 smtClean="0"/>
              <a:t>Bequest</a:t>
            </a:r>
            <a:r>
              <a:rPr lang="ja-JP" altLang="en-US" sz="3200" dirty="0" smtClean="0"/>
              <a:t>を無視した拡張が取り入れているもの</a:t>
            </a:r>
            <a:endParaRPr lang="en-US" altLang="ja-JP" sz="3200" dirty="0" smtClean="0"/>
          </a:p>
          <a:p>
            <a:pPr lvl="1"/>
            <a:r>
              <a:rPr lang="ja-JP" altLang="en-US" sz="2800" dirty="0" smtClean="0"/>
              <a:t>コピペしたソースコード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支離滅裂 </a:t>
            </a:r>
            <a:r>
              <a:rPr lang="en-US" altLang="ja-JP" sz="2800" dirty="0" smtClean="0"/>
              <a:t>AND </a:t>
            </a:r>
            <a:r>
              <a:rPr lang="ja-JP" altLang="en-US" sz="2800" dirty="0" smtClean="0"/>
              <a:t>まとまりのない インタフェース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3200" dirty="0" smtClean="0"/>
              <a:t>サブクラスへの追加・拡張時における過程の</a:t>
            </a:r>
            <a:r>
              <a:rPr lang="ja-JP" altLang="en-US" sz="3200" dirty="0"/>
              <a:t>監視</a:t>
            </a:r>
            <a:endParaRPr lang="en-US" altLang="ja-JP" sz="3200" dirty="0"/>
          </a:p>
          <a:p>
            <a:pPr lvl="1"/>
            <a:r>
              <a:rPr lang="ja-JP" altLang="en-US" sz="2800" dirty="0" smtClean="0"/>
              <a:t>親クラスの考慮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親クラス内で再利用・追加・挿入するものの決定</a:t>
            </a:r>
            <a:endParaRPr lang="en-US" altLang="ja-JP" sz="2800" dirty="0" smtClean="0"/>
          </a:p>
        </p:txBody>
      </p:sp>
      <p:sp>
        <p:nvSpPr>
          <p:cNvPr id="4" name="角丸四角形 3"/>
          <p:cNvSpPr/>
          <p:nvPr/>
        </p:nvSpPr>
        <p:spPr>
          <a:xfrm>
            <a:off x="838200" y="1825625"/>
            <a:ext cx="10515600" cy="9314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継承の目標</a:t>
            </a:r>
            <a:r>
              <a:rPr kumimoji="1" lang="en-US" altLang="ja-JP" sz="4000" dirty="0" smtClean="0"/>
              <a:t>: </a:t>
            </a:r>
            <a:r>
              <a:rPr kumimoji="1" lang="ja-JP" altLang="en-US" sz="4000" dirty="0" smtClean="0"/>
              <a:t>コードの</a:t>
            </a:r>
            <a:r>
              <a:rPr lang="ja-JP" altLang="en-US" sz="4000" dirty="0"/>
              <a:t>確実な</a:t>
            </a:r>
            <a:r>
              <a:rPr kumimoji="1" lang="ja-JP" altLang="en-US" sz="4000" b="1" dirty="0" smtClean="0">
                <a:solidFill>
                  <a:srgbClr val="DA0000"/>
                </a:solidFill>
              </a:rPr>
              <a:t>再利用</a:t>
            </a:r>
            <a:endParaRPr kumimoji="1" lang="ja-JP" altLang="en-US" sz="4000" b="1" dirty="0">
              <a:solidFill>
                <a:srgbClr val="DA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7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Defection  1/3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7" y="2387600"/>
            <a:ext cx="10512193" cy="3520632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76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Defection  2/3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16"/>
          <a:stretch/>
        </p:blipFill>
        <p:spPr>
          <a:xfrm>
            <a:off x="1945674" y="1690690"/>
            <a:ext cx="8300652" cy="4486273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0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Defection  3/3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5" b="7511"/>
          <a:stretch/>
        </p:blipFill>
        <p:spPr>
          <a:xfrm>
            <a:off x="1614429" y="1825625"/>
            <a:ext cx="8986908" cy="435133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1690689"/>
            <a:ext cx="5035872" cy="1421473"/>
          </a:xfrm>
          <a:prstGeom prst="rect">
            <a:avLst/>
          </a:prstGeom>
        </p:spPr>
      </p:pic>
      <p:cxnSp>
        <p:nvCxnSpPr>
          <p:cNvPr id="6" name="直線矢印コネクタ 5"/>
          <p:cNvCxnSpPr>
            <a:stCxn id="5" idx="1"/>
          </p:cNvCxnSpPr>
          <p:nvPr/>
        </p:nvCxnSpPr>
        <p:spPr>
          <a:xfrm flipH="1">
            <a:off x="4610101" y="2401426"/>
            <a:ext cx="1714500" cy="532274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5" idx="1"/>
          </p:cNvCxnSpPr>
          <p:nvPr/>
        </p:nvCxnSpPr>
        <p:spPr>
          <a:xfrm flipH="1">
            <a:off x="4610101" y="2401426"/>
            <a:ext cx="1714500" cy="1976999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5" idx="1"/>
          </p:cNvCxnSpPr>
          <p:nvPr/>
        </p:nvCxnSpPr>
        <p:spPr>
          <a:xfrm flipH="1">
            <a:off x="4610101" y="2401426"/>
            <a:ext cx="1714500" cy="3275474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7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 1/2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98" y="1825625"/>
            <a:ext cx="9612204" cy="4351338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7384202" y="3404394"/>
            <a:ext cx="3975100" cy="1193800"/>
          </a:xfrm>
          <a:prstGeom prst="wedgeRoundRectCallout">
            <a:avLst>
              <a:gd name="adj1" fmla="val -26121"/>
              <a:gd name="adj2" fmla="val -1002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継承関連の問題が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ja-JP" altLang="en-US" sz="2800" dirty="0" smtClean="0"/>
              <a:t>存在する可能性あり？</a:t>
            </a:r>
            <a:endParaRPr kumimoji="1" lang="ja-JP" altLang="en-US" sz="2800" dirty="0"/>
          </a:p>
        </p:txBody>
      </p:sp>
      <p:sp>
        <p:nvSpPr>
          <p:cNvPr id="6" name="上下矢印 5"/>
          <p:cNvSpPr/>
          <p:nvPr/>
        </p:nvSpPr>
        <p:spPr>
          <a:xfrm>
            <a:off x="1284396" y="2019300"/>
            <a:ext cx="190501" cy="3327400"/>
          </a:xfrm>
          <a:prstGeom prst="upDownArrow">
            <a:avLst>
              <a:gd name="adj1" fmla="val 50000"/>
              <a:gd name="adj2" fmla="val 140969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雲形吹き出し 6"/>
          <p:cNvSpPr/>
          <p:nvPr/>
        </p:nvSpPr>
        <p:spPr>
          <a:xfrm>
            <a:off x="2933700" y="3404394"/>
            <a:ext cx="3998804" cy="1193800"/>
          </a:xfrm>
          <a:prstGeom prst="cloudCallout">
            <a:avLst>
              <a:gd name="adj1" fmla="val -85736"/>
              <a:gd name="adj2" fmla="val 252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問題ありそう</a:t>
            </a:r>
            <a:r>
              <a:rPr kumimoji="1" lang="en-US" altLang="ja-JP" sz="2800" dirty="0" smtClean="0"/>
              <a:t>…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21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052455" cy="1325563"/>
          </a:xfrm>
        </p:spPr>
        <p:txBody>
          <a:bodyPr/>
          <a:lstStyle/>
          <a:p>
            <a:r>
              <a:rPr kumimoji="1" lang="en-US" altLang="ja-JP" dirty="0" smtClean="0"/>
              <a:t>Example  2/2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0524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ToDoPerspective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を継承した</a:t>
            </a:r>
            <a:r>
              <a:rPr lang="en-US" altLang="ja-JP" dirty="0" smtClean="0"/>
              <a:t>6</a:t>
            </a:r>
            <a:r>
              <a:rPr lang="ja-JP" altLang="en-US" dirty="0" smtClean="0"/>
              <a:t>クラス</a:t>
            </a:r>
            <a:endParaRPr lang="en-US" altLang="ja-JP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 smtClean="0"/>
              <a:t>クラスサイズが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異様なほど規則的</a:t>
            </a:r>
            <a:r>
              <a:rPr lang="en-US" altLang="ja-JP" sz="2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/>
              <a:t>コピペ</a:t>
            </a:r>
            <a:r>
              <a:rPr lang="ja-JP" altLang="en-US" sz="2400" dirty="0" smtClean="0"/>
              <a:t>によるもの？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TreeModelComposite</a:t>
            </a:r>
            <a:endParaRPr lang="ja-JP" alt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sz="2400" b="1" dirty="0" smtClean="0"/>
              <a:t>Refused Parent Bequest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 smtClean="0"/>
              <a:t>スーパークラス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個を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両方とも無視</a:t>
            </a:r>
            <a:r>
              <a:rPr lang="en-US" altLang="ja-JP" sz="2400" dirty="0" smtClean="0"/>
              <a:t>.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77" y="942109"/>
            <a:ext cx="6563024" cy="5234854"/>
          </a:xfrm>
          <a:prstGeom prst="rect">
            <a:avLst/>
          </a:prstGeom>
        </p:spPr>
      </p:pic>
      <p:sp>
        <p:nvSpPr>
          <p:cNvPr id="12" name="円/楕円 11"/>
          <p:cNvSpPr/>
          <p:nvPr/>
        </p:nvSpPr>
        <p:spPr>
          <a:xfrm>
            <a:off x="6012873" y="1690690"/>
            <a:ext cx="5442528" cy="27981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endCxn id="12" idx="2"/>
          </p:cNvCxnSpPr>
          <p:nvPr/>
        </p:nvCxnSpPr>
        <p:spPr>
          <a:xfrm flipV="1">
            <a:off x="4779818" y="3089782"/>
            <a:ext cx="1233055" cy="1038873"/>
          </a:xfrm>
          <a:prstGeom prst="straightConnector1">
            <a:avLst/>
          </a:prstGeom>
          <a:ln w="76200">
            <a:solidFill>
              <a:srgbClr val="69FF7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円/楕円 16"/>
          <p:cNvSpPr/>
          <p:nvPr/>
        </p:nvSpPr>
        <p:spPr>
          <a:xfrm>
            <a:off x="5510644" y="4336473"/>
            <a:ext cx="5780809" cy="24174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>
            <a:endCxn id="17" idx="1"/>
          </p:cNvCxnSpPr>
          <p:nvPr/>
        </p:nvCxnSpPr>
        <p:spPr>
          <a:xfrm>
            <a:off x="4100945" y="2424545"/>
            <a:ext cx="2256279" cy="2265959"/>
          </a:xfrm>
          <a:prstGeom prst="straightConnector1">
            <a:avLst/>
          </a:prstGeom>
          <a:ln w="76200">
            <a:solidFill>
              <a:srgbClr val="69FF7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9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注意事項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このスライドでは</a:t>
            </a:r>
            <a:endParaRPr lang="en-US" altLang="ja-JP" sz="3200" dirty="0" smtClean="0"/>
          </a:p>
          <a:p>
            <a:r>
              <a:rPr lang="ja-JP" altLang="en-US" sz="3200" dirty="0" smtClean="0"/>
              <a:t>親クラス</a:t>
            </a:r>
            <a:r>
              <a:rPr lang="en-US" altLang="ja-JP" sz="3200" dirty="0" smtClean="0"/>
              <a:t>:</a:t>
            </a:r>
            <a:r>
              <a:rPr lang="en-US" altLang="ja-JP" sz="3200" dirty="0"/>
              <a:t> </a:t>
            </a:r>
            <a:r>
              <a:rPr lang="ja-JP" altLang="en-US" sz="3200" dirty="0" smtClean="0"/>
              <a:t>「</a:t>
            </a:r>
            <a:r>
              <a:rPr lang="ja-JP" altLang="en-US" sz="3200" b="1" dirty="0" smtClean="0"/>
              <a:t>スーパークラス</a:t>
            </a:r>
            <a:r>
              <a:rPr lang="ja-JP" altLang="en-US" sz="3200" dirty="0" smtClean="0"/>
              <a:t>」</a:t>
            </a:r>
            <a:r>
              <a:rPr lang="en-US" altLang="ja-JP" sz="3200" dirty="0" smtClean="0"/>
              <a:t> , </a:t>
            </a:r>
            <a:r>
              <a:rPr lang="ja-JP" altLang="en-US" sz="3200" dirty="0" smtClean="0"/>
              <a:t>「</a:t>
            </a:r>
            <a:r>
              <a:rPr lang="ja-JP" altLang="en-US" sz="3200" b="1" dirty="0"/>
              <a:t>基盤</a:t>
            </a:r>
            <a:r>
              <a:rPr lang="ja-JP" altLang="en-US" sz="3200" b="1" dirty="0" smtClean="0"/>
              <a:t>クラス</a:t>
            </a:r>
            <a:r>
              <a:rPr lang="ja-JP" altLang="en-US" sz="3200" dirty="0"/>
              <a:t>」</a:t>
            </a:r>
            <a:r>
              <a:rPr lang="en-US" altLang="ja-JP" sz="3200" dirty="0"/>
              <a:t>, </a:t>
            </a:r>
            <a:br>
              <a:rPr lang="en-US" altLang="ja-JP" sz="3200" dirty="0"/>
            </a:br>
            <a:r>
              <a:rPr lang="ja-JP" altLang="en-US" sz="3200" dirty="0" smtClean="0"/>
              <a:t>「</a:t>
            </a:r>
            <a:r>
              <a:rPr lang="ja-JP" altLang="en-US" sz="3200" b="1" dirty="0" smtClean="0"/>
              <a:t>継承</a:t>
            </a:r>
            <a:r>
              <a:rPr lang="ja-JP" altLang="en-US" sz="3200" b="1" dirty="0"/>
              <a:t>元</a:t>
            </a:r>
            <a:r>
              <a:rPr lang="ja-JP" altLang="en-US" sz="3200" b="1" dirty="0" smtClean="0"/>
              <a:t>クラス</a:t>
            </a:r>
            <a:r>
              <a:rPr lang="ja-JP" altLang="en-US" sz="3200" dirty="0"/>
              <a:t>」</a:t>
            </a:r>
            <a:r>
              <a:rPr lang="en-US" altLang="ja-JP" sz="3200" dirty="0"/>
              <a:t>, </a:t>
            </a:r>
            <a:r>
              <a:rPr lang="ja-JP" altLang="en-US" sz="3200" dirty="0" smtClean="0"/>
              <a:t>「</a:t>
            </a:r>
            <a:r>
              <a:rPr lang="ja-JP" altLang="en-US" sz="3200" b="1" dirty="0" smtClean="0"/>
              <a:t>派生クラス</a:t>
            </a:r>
            <a:r>
              <a:rPr lang="ja-JP" altLang="en-US" sz="3200" dirty="0" smtClean="0"/>
              <a:t>」</a:t>
            </a:r>
            <a:endParaRPr lang="en-US" altLang="ja-JP" sz="3200" dirty="0"/>
          </a:p>
          <a:p>
            <a:r>
              <a:rPr lang="ja-JP" altLang="en-US" sz="3200" dirty="0" smtClean="0"/>
              <a:t>子クラス</a:t>
            </a:r>
            <a:r>
              <a:rPr lang="en-US" altLang="ja-JP" sz="3200" dirty="0" smtClean="0"/>
              <a:t>: </a:t>
            </a:r>
            <a:r>
              <a:rPr lang="ja-JP" altLang="en-US" sz="3200" dirty="0" smtClean="0"/>
              <a:t>「</a:t>
            </a:r>
            <a:r>
              <a:rPr lang="ja-JP" altLang="en-US" sz="3200" b="1" dirty="0" smtClean="0"/>
              <a:t>派生元クラス</a:t>
            </a:r>
            <a:r>
              <a:rPr lang="ja-JP" altLang="en-US" sz="3200" dirty="0" smtClean="0"/>
              <a:t>」</a:t>
            </a:r>
            <a:r>
              <a:rPr lang="en-US" altLang="ja-JP" sz="3200" dirty="0" smtClean="0"/>
              <a:t>, </a:t>
            </a:r>
            <a:r>
              <a:rPr lang="ja-JP" altLang="en-US" sz="3200" dirty="0" smtClean="0"/>
              <a:t>「</a:t>
            </a:r>
            <a:r>
              <a:rPr lang="ja-JP" altLang="en-US" sz="3200" b="1" dirty="0" smtClean="0"/>
              <a:t>サブクラス</a:t>
            </a:r>
            <a:r>
              <a:rPr lang="ja-JP" altLang="en-US" sz="3200" dirty="0" smtClean="0"/>
              <a:t>」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ja-JP" altLang="en-US" sz="3200" dirty="0" smtClean="0"/>
              <a:t>といった具合に</a:t>
            </a:r>
            <a:r>
              <a:rPr lang="en-US" altLang="ja-JP" sz="3200" dirty="0" smtClean="0"/>
              <a:t>, </a:t>
            </a:r>
            <a:r>
              <a:rPr lang="ja-JP" altLang="en-US" sz="3200" dirty="0" smtClean="0"/>
              <a:t>呼び方を変えることがある</a:t>
            </a:r>
            <a:r>
              <a:rPr lang="en-US" altLang="ja-JP" sz="3200" dirty="0" smtClean="0"/>
              <a:t>.</a:t>
            </a:r>
          </a:p>
          <a:p>
            <a:pPr marL="0" indent="0">
              <a:buNone/>
            </a:pPr>
            <a:r>
              <a:rPr lang="ja-JP" altLang="en-US" sz="3200" dirty="0" smtClean="0"/>
              <a:t>また</a:t>
            </a:r>
            <a:r>
              <a:rPr lang="en-US" altLang="ja-JP" sz="3200" dirty="0" smtClean="0"/>
              <a:t>, 1</a:t>
            </a:r>
            <a:r>
              <a:rPr lang="ja-JP" altLang="en-US" sz="3200" dirty="0" smtClean="0"/>
              <a:t>段以上汎化されたクラスをまとめて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 smtClean="0"/>
              <a:t>「</a:t>
            </a:r>
            <a:r>
              <a:rPr lang="ja-JP" altLang="en-US" sz="3200" b="1" dirty="0"/>
              <a:t>先祖</a:t>
            </a:r>
            <a:r>
              <a:rPr lang="ja-JP" altLang="en-US" sz="3200" b="1" dirty="0" smtClean="0"/>
              <a:t>クラス</a:t>
            </a:r>
            <a:r>
              <a:rPr lang="ja-JP" altLang="en-US" sz="3200" dirty="0" smtClean="0"/>
              <a:t>」と呼ぶ場合がある</a:t>
            </a:r>
            <a:r>
              <a:rPr lang="en-US" altLang="ja-JP" sz="3200" dirty="0" smtClean="0"/>
              <a:t>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1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1/5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510752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3200" i="1" dirty="0" smtClean="0"/>
              <a:t>Case A:</a:t>
            </a:r>
            <a:br>
              <a:rPr lang="en-US" altLang="ja-JP" sz="3200" i="1" dirty="0" smtClean="0"/>
            </a:br>
            <a:r>
              <a:rPr lang="en-US" altLang="ja-JP" sz="3200" b="1" i="1" dirty="0" smtClean="0"/>
              <a:t>False Child Class</a:t>
            </a:r>
            <a:r>
              <a:rPr lang="en-US" altLang="ja-JP" sz="3200" b="1" dirty="0" smtClean="0"/>
              <a:t/>
            </a:r>
            <a:br>
              <a:rPr lang="en-US" altLang="ja-JP" sz="3200" b="1" dirty="0" smtClean="0"/>
            </a:br>
            <a:r>
              <a:rPr lang="en-US" altLang="ja-JP" sz="3200" b="1" dirty="0" smtClean="0"/>
              <a:t>  </a:t>
            </a:r>
            <a:r>
              <a:rPr lang="ja-JP" altLang="en-US" dirty="0" smtClean="0"/>
              <a:t>ヒエラルキが不完全</a:t>
            </a:r>
            <a:r>
              <a:rPr lang="en-US" altLang="ja-JP" dirty="0" smtClean="0"/>
              <a:t>.</a:t>
            </a:r>
          </a:p>
          <a:p>
            <a:pPr marL="0" indent="0">
              <a:buNone/>
            </a:pPr>
            <a:r>
              <a:rPr lang="en-US" altLang="ja-JP" sz="3200" i="1" dirty="0"/>
              <a:t>Case </a:t>
            </a:r>
            <a:r>
              <a:rPr lang="en-US" altLang="ja-JP" sz="3200" i="1" dirty="0" smtClean="0"/>
              <a:t>B:</a:t>
            </a:r>
            <a:br>
              <a:rPr lang="en-US" altLang="ja-JP" sz="3200" i="1" dirty="0" smtClean="0"/>
            </a:br>
            <a:r>
              <a:rPr lang="en-US" altLang="ja-JP" sz="3200" b="1" i="1" dirty="0" smtClean="0"/>
              <a:t>Irrelevant Bequest</a:t>
            </a:r>
            <a:r>
              <a:rPr lang="en-US" altLang="ja-JP" sz="3200" b="1" dirty="0" smtClean="0"/>
              <a:t/>
            </a:r>
            <a:br>
              <a:rPr lang="en-US" altLang="ja-JP" sz="3200" b="1" dirty="0" smtClean="0"/>
            </a:br>
            <a:r>
              <a:rPr lang="en-US" altLang="ja-JP" sz="3200" b="1" dirty="0" smtClean="0"/>
              <a:t>  </a:t>
            </a:r>
            <a:r>
              <a:rPr lang="ja-JP" altLang="en-US" dirty="0" smtClean="0"/>
              <a:t>関係ないメンバの過挿入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3200" i="1" dirty="0" smtClean="0"/>
              <a:t>Case C:</a:t>
            </a:r>
            <a:br>
              <a:rPr lang="en-US" altLang="ja-JP" sz="3200" i="1" dirty="0" smtClean="0"/>
            </a:br>
            <a:r>
              <a:rPr lang="en-US" altLang="ja-JP" sz="3200" b="1" i="1" dirty="0" smtClean="0"/>
              <a:t>Discriminatory Bequest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en-US" altLang="ja-JP" sz="3200" dirty="0" smtClean="0"/>
              <a:t>  </a:t>
            </a:r>
            <a:r>
              <a:rPr lang="ja-JP" altLang="en-US" dirty="0" smtClean="0"/>
              <a:t>大量の子クラス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en-US" altLang="ja-JP" dirty="0" smtClean="0"/>
              <a:t>  </a:t>
            </a:r>
            <a:r>
              <a:rPr lang="ja-JP" altLang="en-US" dirty="0" smtClean="0"/>
              <a:t>一部の子クラスだけと密接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25" y="365127"/>
            <a:ext cx="5408075" cy="5811836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2/5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3" b="36050"/>
          <a:stretch/>
        </p:blipFill>
        <p:spPr>
          <a:xfrm>
            <a:off x="1644930" y="1825625"/>
            <a:ext cx="8896069" cy="4351338"/>
          </a:xfrm>
          <a:prstGeom prst="rect">
            <a:avLst/>
          </a:prstGeom>
        </p:spPr>
      </p:pic>
      <p:cxnSp>
        <p:nvCxnSpPr>
          <p:cNvPr id="12" name="直線矢印コネクタ 11"/>
          <p:cNvCxnSpPr>
            <a:endCxn id="15" idx="2"/>
          </p:cNvCxnSpPr>
          <p:nvPr/>
        </p:nvCxnSpPr>
        <p:spPr>
          <a:xfrm>
            <a:off x="9019309" y="6176963"/>
            <a:ext cx="1369290" cy="0"/>
          </a:xfrm>
          <a:prstGeom prst="straightConnector1">
            <a:avLst/>
          </a:prstGeom>
          <a:ln w="76200">
            <a:solidFill>
              <a:srgbClr val="00E1E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円/楕円 14"/>
          <p:cNvSpPr/>
          <p:nvPr/>
        </p:nvSpPr>
        <p:spPr>
          <a:xfrm>
            <a:off x="10388599" y="5608926"/>
            <a:ext cx="1651001" cy="1136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/>
              <a:t>Stop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070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3/5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0" b="21682"/>
          <a:stretch/>
        </p:blipFill>
        <p:spPr>
          <a:xfrm>
            <a:off x="1187972" y="1690690"/>
            <a:ext cx="9816056" cy="454429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44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</a:t>
            </a:r>
            <a:r>
              <a:rPr lang="en-US" altLang="ja-JP" dirty="0" smtClean="0"/>
              <a:t>4</a:t>
            </a:r>
            <a:r>
              <a:rPr kumimoji="1" lang="en-US" altLang="ja-JP" dirty="0" smtClean="0"/>
              <a:t>/5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0" b="7781"/>
          <a:stretch/>
        </p:blipFill>
        <p:spPr>
          <a:xfrm>
            <a:off x="1187972" y="1825625"/>
            <a:ext cx="9816056" cy="435133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29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</a:t>
            </a:r>
            <a:r>
              <a:rPr lang="en-US" altLang="ja-JP" dirty="0"/>
              <a:t>5</a:t>
            </a:r>
            <a:r>
              <a:rPr kumimoji="1" lang="en-US" altLang="ja-JP" dirty="0" smtClean="0"/>
              <a:t>/5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6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i="1" dirty="0"/>
              <a:t>C</a:t>
            </a:r>
            <a:r>
              <a:rPr lang="en-US" altLang="ja-JP" sz="3600" i="1" dirty="0" smtClean="0"/>
              <a:t>ase C: Discriminatory Bequest</a:t>
            </a:r>
            <a:r>
              <a:rPr lang="en-US" altLang="ja-JP" sz="3600" dirty="0" smtClean="0"/>
              <a:t> </a:t>
            </a:r>
            <a:r>
              <a:rPr lang="ja-JP" altLang="en-US" sz="3600" dirty="0" smtClean="0"/>
              <a:t>における </a:t>
            </a:r>
            <a:r>
              <a:rPr lang="en-US" altLang="ja-JP" sz="3600" dirty="0" smtClean="0"/>
              <a:t>Refactoring</a:t>
            </a:r>
          </a:p>
          <a:p>
            <a:pPr marL="0" indent="0">
              <a:buNone/>
            </a:pPr>
            <a:r>
              <a:rPr lang="ja-JP" altLang="en-US" sz="3200" dirty="0" smtClean="0"/>
              <a:t>親クラスが </a:t>
            </a:r>
            <a:r>
              <a:rPr lang="en-US" altLang="ja-JP" sz="3200" dirty="0" smtClean="0">
                <a:solidFill>
                  <a:srgbClr val="DA0000"/>
                </a:solidFill>
              </a:rPr>
              <a:t>Helper Class </a:t>
            </a:r>
            <a:r>
              <a:rPr lang="ja-JP" altLang="en-US" sz="3200" dirty="0" smtClean="0">
                <a:solidFill>
                  <a:srgbClr val="DA0000"/>
                </a:solidFill>
              </a:rPr>
              <a:t>を </a:t>
            </a:r>
            <a:r>
              <a:rPr lang="en-US" altLang="ja-JP" sz="3200" dirty="0" smtClean="0">
                <a:solidFill>
                  <a:srgbClr val="DA0000"/>
                </a:solidFill>
              </a:rPr>
              <a:t>Composition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3327494"/>
            <a:ext cx="6934201" cy="2849469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838200" y="3061856"/>
            <a:ext cx="3581399" cy="3115108"/>
          </a:xfrm>
          <a:prstGeom prst="roundRect">
            <a:avLst>
              <a:gd name="adj" fmla="val 777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3600" b="1" dirty="0" smtClean="0"/>
              <a:t>Helper Class</a:t>
            </a:r>
          </a:p>
          <a:p>
            <a:r>
              <a:rPr lang="ja-JP" altLang="en-US" sz="2800" dirty="0" smtClean="0"/>
              <a:t>静的メソッドのみを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格納したクラス</a:t>
            </a:r>
            <a:endParaRPr lang="en-US" altLang="ja-JP" sz="2800" dirty="0" smtClean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74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Tradition Breaker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altLang="ja-JP" sz="2800" b="1" dirty="0"/>
              <a:t>Description</a:t>
            </a:r>
          </a:p>
          <a:p>
            <a:r>
              <a:rPr lang="en-US" altLang="ja-JP" sz="2800" b="1" dirty="0"/>
              <a:t>Applies </a:t>
            </a:r>
            <a:r>
              <a:rPr lang="en-US" altLang="ja-JP" sz="2800" b="1" dirty="0" smtClean="0"/>
              <a:t>To</a:t>
            </a:r>
            <a:endParaRPr lang="en-US" altLang="ja-JP" sz="2800" b="1" dirty="0"/>
          </a:p>
          <a:p>
            <a:r>
              <a:rPr lang="en-US" altLang="ja-JP" sz="2800" b="1" dirty="0"/>
              <a:t>Impact</a:t>
            </a:r>
          </a:p>
          <a:p>
            <a:r>
              <a:rPr lang="en-US" altLang="ja-JP" sz="2800" b="1" dirty="0"/>
              <a:t>Defection</a:t>
            </a:r>
          </a:p>
          <a:p>
            <a:r>
              <a:rPr lang="en-US" altLang="ja-JP" sz="2800" b="1" dirty="0"/>
              <a:t>Example</a:t>
            </a:r>
          </a:p>
          <a:p>
            <a:r>
              <a:rPr lang="en-US" altLang="ja-JP" sz="2800" b="1" dirty="0" smtClean="0"/>
              <a:t>Refactoring</a:t>
            </a:r>
            <a:endParaRPr lang="ja-JP" altLang="en-US" sz="28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6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Description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1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派生先クラスの実装で避けた方がよい事柄</a:t>
            </a:r>
            <a:r>
              <a:rPr lang="en-US" altLang="ja-JP" sz="3200" dirty="0" smtClean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 smtClean="0"/>
              <a:t>継承した</a:t>
            </a:r>
            <a:r>
              <a:rPr lang="en-US" altLang="ja-JP" sz="3200" dirty="0" smtClean="0"/>
              <a:t>”tradition”</a:t>
            </a:r>
            <a:r>
              <a:rPr lang="ja-JP" altLang="en-US" sz="3200" dirty="0"/>
              <a:t>の</a:t>
            </a:r>
            <a:r>
              <a:rPr lang="ja-JP" altLang="en-US" sz="3200" dirty="0" smtClean="0"/>
              <a:t>打ち切り</a:t>
            </a:r>
            <a:r>
              <a:rPr lang="en-US" altLang="ja-JP" sz="3200" dirty="0" smtClean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 smtClean="0"/>
              <a:t>基盤クラスと関係</a:t>
            </a:r>
            <a:r>
              <a:rPr lang="ja-JP" altLang="en-US" sz="3200" smtClean="0"/>
              <a:t>無い機能一式の</a:t>
            </a:r>
            <a:r>
              <a:rPr lang="ja-JP" altLang="en-US" sz="3200" dirty="0" smtClean="0"/>
              <a:t>提供が多いこと</a:t>
            </a:r>
            <a:r>
              <a:rPr lang="en-US" altLang="ja-JP" sz="3200" dirty="0" smtClean="0"/>
              <a:t>.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838199" y="3576635"/>
            <a:ext cx="10515600" cy="1155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3200" dirty="0" smtClean="0"/>
              <a:t>継承した機能の</a:t>
            </a:r>
            <a:r>
              <a:rPr lang="ja-JP" altLang="en-US" sz="3200" b="1" dirty="0" smtClean="0">
                <a:solidFill>
                  <a:srgbClr val="DA0000"/>
                </a:solidFill>
              </a:rPr>
              <a:t>非特化</a:t>
            </a:r>
            <a:r>
              <a:rPr lang="en-US" altLang="ja-JP" sz="3200" dirty="0" smtClean="0"/>
              <a:t>.</a:t>
            </a:r>
            <a:br>
              <a:rPr lang="en-US" altLang="ja-JP" sz="3200" dirty="0" smtClean="0"/>
            </a:br>
            <a:r>
              <a:rPr lang="ja-JP" altLang="en-US" sz="3200" dirty="0" smtClean="0"/>
              <a:t>継承</a:t>
            </a:r>
            <a:r>
              <a:rPr lang="ja-JP" altLang="en-US" sz="3200" dirty="0"/>
              <a:t>した機能性に</a:t>
            </a:r>
            <a:r>
              <a:rPr lang="ja-JP" altLang="en-US" sz="3200" b="1" dirty="0">
                <a:solidFill>
                  <a:srgbClr val="DA0000"/>
                </a:solidFill>
              </a:rPr>
              <a:t>依存</a:t>
            </a:r>
            <a:r>
              <a:rPr lang="ja-JP" altLang="en-US" sz="3200" b="1" dirty="0" smtClean="0">
                <a:solidFill>
                  <a:srgbClr val="DA0000"/>
                </a:solidFill>
              </a:rPr>
              <a:t>しない</a:t>
            </a:r>
            <a:r>
              <a:rPr lang="ja-JP" altLang="en-US" sz="3200" dirty="0" smtClean="0"/>
              <a:t>真新しい機能のみを追加</a:t>
            </a:r>
            <a:r>
              <a:rPr lang="en-US" altLang="ja-JP" sz="3200" dirty="0" smtClean="0"/>
              <a:t>.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838199" y="5506243"/>
            <a:ext cx="10515600" cy="6469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子クラスのインタフェース </a:t>
            </a:r>
            <a:r>
              <a:rPr kumimoji="1" lang="en-US" altLang="ja-JP" sz="3200" dirty="0" smtClean="0"/>
              <a:t>or </a:t>
            </a:r>
            <a:r>
              <a:rPr kumimoji="1" lang="ja-JP" altLang="en-US" sz="3200" dirty="0" smtClean="0"/>
              <a:t>クラス関係 に不調</a:t>
            </a:r>
            <a:endParaRPr kumimoji="1" lang="ja-JP" altLang="en-US" sz="3200" dirty="0"/>
          </a:p>
        </p:txBody>
      </p:sp>
      <p:sp>
        <p:nvSpPr>
          <p:cNvPr id="7" name="下矢印 6"/>
          <p:cNvSpPr/>
          <p:nvPr/>
        </p:nvSpPr>
        <p:spPr>
          <a:xfrm>
            <a:off x="5479472" y="4732335"/>
            <a:ext cx="1233055" cy="773908"/>
          </a:xfrm>
          <a:prstGeom prst="downArrow">
            <a:avLst>
              <a:gd name="adj1" fmla="val 44215"/>
              <a:gd name="adj2" fmla="val 521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8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Applies To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検査対象のクラス</a:t>
            </a:r>
            <a:r>
              <a:rPr lang="ja-JP" altLang="en-US" sz="3200" dirty="0" smtClean="0"/>
              <a:t>を</a:t>
            </a:r>
            <a:r>
              <a:rPr lang="en-US" altLang="ja-JP" sz="3200" dirty="0" smtClean="0"/>
              <a:t>C</a:t>
            </a:r>
            <a:r>
              <a:rPr lang="ja-JP" altLang="en-US" sz="3200" dirty="0" smtClean="0"/>
              <a:t>とおく</a:t>
            </a:r>
            <a:r>
              <a:rPr lang="en-US" altLang="ja-JP" sz="32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600" dirty="0" smtClean="0"/>
              <a:t>クラス</a:t>
            </a:r>
            <a:r>
              <a:rPr lang="en-US" altLang="ja-JP" sz="3600" dirty="0" smtClean="0"/>
              <a:t>C: </a:t>
            </a:r>
            <a:r>
              <a:rPr lang="ja-JP" altLang="en-US" sz="3600" dirty="0" smtClean="0"/>
              <a:t>基盤クラス</a:t>
            </a:r>
            <a:r>
              <a:rPr lang="en-US" altLang="ja-JP" sz="3600" dirty="0" smtClean="0"/>
              <a:t>B</a:t>
            </a:r>
            <a:r>
              <a:rPr lang="ja-JP" altLang="en-US" sz="3600" dirty="0" smtClean="0"/>
              <a:t>を持つ</a:t>
            </a:r>
            <a:r>
              <a:rPr lang="en-US" altLang="ja-JP" sz="3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600" dirty="0" smtClean="0"/>
              <a:t>クラス</a:t>
            </a:r>
            <a:r>
              <a:rPr kumimoji="1" lang="en-US" altLang="ja-JP" sz="3600" dirty="0" smtClean="0"/>
              <a:t>B</a:t>
            </a:r>
            <a:r>
              <a:rPr lang="en-US" altLang="ja-JP" sz="3600" dirty="0" smtClean="0"/>
              <a:t>: </a:t>
            </a:r>
            <a:r>
              <a:rPr kumimoji="1" lang="en-US" altLang="ja-JP" sz="3600" dirty="0" smtClean="0"/>
              <a:t>Third-Party</a:t>
            </a:r>
            <a:r>
              <a:rPr kumimoji="1" lang="ja-JP" altLang="en-US" sz="3600" dirty="0" smtClean="0"/>
              <a:t>クラス</a:t>
            </a:r>
            <a:r>
              <a:rPr kumimoji="1" lang="ja-JP" altLang="en-US" sz="3600" dirty="0" smtClean="0">
                <a:solidFill>
                  <a:srgbClr val="DA0000"/>
                </a:solidFill>
              </a:rPr>
              <a:t>ではない</a:t>
            </a:r>
            <a:r>
              <a:rPr kumimoji="1" lang="en-US" altLang="ja-JP" sz="3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600" dirty="0" smtClean="0"/>
              <a:t>クラス</a:t>
            </a:r>
            <a:r>
              <a:rPr kumimoji="1" lang="en-US" altLang="ja-JP" sz="3600" dirty="0" smtClean="0"/>
              <a:t>B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インタフェース</a:t>
            </a:r>
            <a:r>
              <a:rPr lang="ja-JP" altLang="en-US" sz="3600" dirty="0" smtClean="0">
                <a:solidFill>
                  <a:srgbClr val="DA0000"/>
                </a:solidFill>
              </a:rPr>
              <a:t>ではない</a:t>
            </a:r>
            <a:r>
              <a:rPr lang="en-US" altLang="ja-JP" sz="3600" dirty="0"/>
              <a:t>.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7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lang="en-US" altLang="ja-JP" dirty="0" smtClean="0"/>
              <a:t>mpact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b="1" dirty="0" smtClean="0"/>
              <a:t>「無礼な」継承</a:t>
            </a:r>
            <a:endParaRPr lang="en-US" altLang="ja-JP" sz="40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3600" dirty="0" smtClean="0"/>
              <a:t>親クラス内で実装された機能性を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考慮しないサブクラスを追加するときに</a:t>
            </a:r>
            <a:r>
              <a:rPr lang="en-US" altLang="ja-JP" sz="3600" dirty="0" smtClean="0"/>
              <a:t>,</a:t>
            </a:r>
            <a:br>
              <a:rPr lang="en-US" altLang="ja-JP" sz="3600" dirty="0" smtClean="0"/>
            </a:br>
            <a:r>
              <a:rPr lang="ja-JP" altLang="en-US" sz="3600" dirty="0" smtClean="0"/>
              <a:t>親クラスによって守り続けられた</a:t>
            </a:r>
            <a:r>
              <a:rPr lang="en-US" altLang="ja-JP" sz="3600" dirty="0"/>
              <a:t/>
            </a:r>
            <a:br>
              <a:rPr lang="en-US" altLang="ja-JP" sz="3600" dirty="0"/>
            </a:br>
            <a:r>
              <a:rPr lang="en-US" altLang="ja-JP" sz="3600" dirty="0" smtClean="0"/>
              <a:t>“tradition” </a:t>
            </a:r>
            <a:r>
              <a:rPr lang="ja-JP" altLang="en-US" sz="3600" dirty="0" err="1" smtClean="0"/>
              <a:t>を破</a:t>
            </a:r>
            <a:r>
              <a:rPr lang="ja-JP" altLang="en-US" sz="3600" dirty="0" smtClean="0"/>
              <a:t>壊しうる継承のこと</a:t>
            </a:r>
            <a:r>
              <a:rPr lang="en-US" altLang="ja-JP" sz="3600" dirty="0" smtClean="0"/>
              <a:t>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82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Defection  1/4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119"/>
            <a:ext cx="10515600" cy="4416718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7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 class blueprint </a:t>
            </a:r>
            <a:r>
              <a:rPr kumimoji="1" lang="ja-JP" altLang="en-US" dirty="0" smtClean="0"/>
              <a:t>の読み方（再確認）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5723224" cy="1398412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第</a:t>
            </a:r>
            <a:r>
              <a:rPr lang="en-US" altLang="ja-JP" dirty="0" smtClean="0"/>
              <a:t>4</a:t>
            </a:r>
            <a:r>
              <a:rPr lang="ja-JP" altLang="en-US" dirty="0" smtClean="0"/>
              <a:t>章で説明済み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4" t="17778" b="26296"/>
          <a:stretch/>
        </p:blipFill>
        <p:spPr>
          <a:xfrm>
            <a:off x="6561424" y="1825625"/>
            <a:ext cx="4792376" cy="43513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9" t="21667" b="47222"/>
          <a:stretch/>
        </p:blipFill>
        <p:spPr>
          <a:xfrm>
            <a:off x="838200" y="3224037"/>
            <a:ext cx="5723224" cy="2952926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6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Defection  2/4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03"/>
          <a:stretch/>
        </p:blipFill>
        <p:spPr>
          <a:xfrm>
            <a:off x="838200" y="2232129"/>
            <a:ext cx="10515600" cy="39448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54" y="1823545"/>
            <a:ext cx="5499746" cy="1552410"/>
          </a:xfrm>
          <a:prstGeom prst="rect">
            <a:avLst/>
          </a:prstGeom>
        </p:spPr>
      </p:pic>
      <p:cxnSp>
        <p:nvCxnSpPr>
          <p:cNvPr id="6" name="直線矢印コネクタ 5"/>
          <p:cNvCxnSpPr>
            <a:stCxn id="7" idx="1"/>
          </p:cNvCxnSpPr>
          <p:nvPr/>
        </p:nvCxnSpPr>
        <p:spPr>
          <a:xfrm flipH="1">
            <a:off x="4336473" y="2599750"/>
            <a:ext cx="1517581" cy="1182541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70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Defection  3/4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t="25952" r="-252" b="40644"/>
          <a:stretch/>
        </p:blipFill>
        <p:spPr>
          <a:xfrm>
            <a:off x="1672936" y="1825625"/>
            <a:ext cx="8846127" cy="4347813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9" y="1690689"/>
            <a:ext cx="4845373" cy="1367701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6" idx="1"/>
          </p:cNvCxnSpPr>
          <p:nvPr/>
        </p:nvCxnSpPr>
        <p:spPr>
          <a:xfrm flipH="1">
            <a:off x="4610101" y="2374540"/>
            <a:ext cx="1904998" cy="559160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>
            <a:stCxn id="6" idx="1"/>
          </p:cNvCxnSpPr>
          <p:nvPr/>
        </p:nvCxnSpPr>
        <p:spPr>
          <a:xfrm flipH="1">
            <a:off x="4673601" y="2374540"/>
            <a:ext cx="1841498" cy="2006960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>
            <a:stCxn id="6" idx="1"/>
          </p:cNvCxnSpPr>
          <p:nvPr/>
        </p:nvCxnSpPr>
        <p:spPr>
          <a:xfrm flipH="1">
            <a:off x="4559301" y="2374540"/>
            <a:ext cx="1955798" cy="3454760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54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Defection  4/4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8" b="6210"/>
          <a:stretch/>
        </p:blipFill>
        <p:spPr>
          <a:xfrm>
            <a:off x="1780016" y="1825625"/>
            <a:ext cx="8631967" cy="435133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9" y="1690689"/>
            <a:ext cx="4845373" cy="1367701"/>
          </a:xfrm>
          <a:prstGeom prst="rect">
            <a:avLst/>
          </a:prstGeom>
        </p:spPr>
      </p:pic>
      <p:cxnSp>
        <p:nvCxnSpPr>
          <p:cNvPr id="13" name="直線矢印コネクタ 12"/>
          <p:cNvCxnSpPr>
            <a:stCxn id="12" idx="1"/>
          </p:cNvCxnSpPr>
          <p:nvPr/>
        </p:nvCxnSpPr>
        <p:spPr>
          <a:xfrm flipH="1">
            <a:off x="4668983" y="2374540"/>
            <a:ext cx="1846116" cy="701169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12" idx="1"/>
          </p:cNvCxnSpPr>
          <p:nvPr/>
        </p:nvCxnSpPr>
        <p:spPr>
          <a:xfrm flipH="1">
            <a:off x="4544291" y="2374540"/>
            <a:ext cx="1970808" cy="2155896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12" idx="1"/>
          </p:cNvCxnSpPr>
          <p:nvPr/>
        </p:nvCxnSpPr>
        <p:spPr>
          <a:xfrm flipH="1">
            <a:off x="4904509" y="2374540"/>
            <a:ext cx="1610590" cy="3347387"/>
          </a:xfrm>
          <a:prstGeom prst="straightConnector1">
            <a:avLst/>
          </a:prstGeom>
          <a:ln w="76200">
            <a:solidFill>
              <a:srgbClr val="CC00A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4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6126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 smtClean="0"/>
              <a:t>A</a:t>
            </a:r>
            <a:r>
              <a:rPr lang="en-US" altLang="ja-JP" sz="3200" i="1" dirty="0" smtClean="0"/>
              <a:t> System Complexity </a:t>
            </a:r>
            <a:r>
              <a:rPr lang="en-US" altLang="ja-JP" sz="3200" dirty="0" smtClean="0"/>
              <a:t>view</a:t>
            </a:r>
            <a:endParaRPr lang="en-US" altLang="ja-JP" sz="3200" i="1" dirty="0" smtClean="0"/>
          </a:p>
          <a:p>
            <a:pPr lvl="1"/>
            <a:r>
              <a:rPr lang="en-US" altLang="ja-JP" dirty="0" smtClean="0"/>
              <a:t>root</a:t>
            </a:r>
            <a:r>
              <a:rPr lang="ja-JP" altLang="en-US" dirty="0" smtClean="0"/>
              <a:t>クラス </a:t>
            </a:r>
            <a:r>
              <a:rPr lang="en-US" altLang="ja-JP" dirty="0" smtClean="0"/>
              <a:t>(</a:t>
            </a:r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FigNodeModelElement</a:t>
            </a:r>
            <a:r>
              <a:rPr lang="en-US" altLang="ja-JP" dirty="0"/>
              <a:t>)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がはるかに一番肥大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アンバランス（左偏重）</a:t>
            </a:r>
            <a:endParaRPr lang="en-US" altLang="ja-JP" dirty="0" smtClean="0"/>
          </a:p>
          <a:p>
            <a:pPr lvl="1"/>
            <a:r>
              <a:rPr lang="en-US" altLang="ja-JP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FigNodeModelElement</a:t>
            </a:r>
            <a:r>
              <a:rPr lang="ja-JP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を</a:t>
            </a:r>
            <a: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ja-JP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ja-JP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直接</a:t>
            </a:r>
            <a:r>
              <a:rPr lang="ja-JP" altLang="en-US" dirty="0" smtClean="0"/>
              <a:t>継承するクラスが過多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FigObject</a:t>
            </a:r>
            <a:endParaRPr lang="en-US" altLang="ja-JP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ja-JP" dirty="0" smtClean="0">
                <a:cs typeface="Courier New" panose="02070309020205020404" pitchFamily="49" charset="0"/>
              </a:rPr>
              <a:t>Refused Parent Bequest</a:t>
            </a:r>
          </a:p>
          <a:p>
            <a:pPr lvl="1"/>
            <a:r>
              <a:rPr lang="en-US" altLang="ja-JP" dirty="0" smtClean="0">
                <a:cs typeface="Courier New" panose="02070309020205020404" pitchFamily="49" charset="0"/>
              </a:rPr>
              <a:t>Tradition Breaker</a:t>
            </a:r>
          </a:p>
          <a:p>
            <a:pPr lvl="1"/>
            <a:r>
              <a:rPr lang="en-US" altLang="ja-JP" dirty="0" smtClean="0">
                <a:cs typeface="Courier New" panose="02070309020205020404" pitchFamily="49" charset="0"/>
              </a:rPr>
              <a:t>2</a:t>
            </a:r>
            <a:r>
              <a:rPr lang="ja-JP" altLang="en-US" dirty="0" smtClean="0">
                <a:cs typeface="Courier New" panose="02070309020205020404" pitchFamily="49" charset="0"/>
              </a:rPr>
              <a:t>個の</a:t>
            </a:r>
            <a:r>
              <a:rPr lang="en-US" altLang="ja-JP" dirty="0" smtClean="0">
                <a:cs typeface="Courier New" panose="02070309020205020404" pitchFamily="49" charset="0"/>
              </a:rPr>
              <a:t>Brain Method</a:t>
            </a:r>
            <a:r>
              <a:rPr lang="ja-JP" altLang="en-US" dirty="0" smtClean="0">
                <a:cs typeface="Courier New" panose="02070309020205020404" pitchFamily="49" charset="0"/>
              </a:rPr>
              <a:t>を持つ</a:t>
            </a:r>
            <a:r>
              <a:rPr lang="en-US" altLang="ja-JP" dirty="0" smtClean="0">
                <a:cs typeface="Courier New" panose="02070309020205020404" pitchFamily="49" charset="0"/>
              </a:rPr>
              <a:t>Brain Class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365127"/>
            <a:ext cx="4389120" cy="577900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46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6155967" cy="1325563"/>
          </a:xfrm>
        </p:spPr>
        <p:txBody>
          <a:bodyPr/>
          <a:lstStyle/>
          <a:p>
            <a:r>
              <a:rPr kumimoji="1" lang="en-US" altLang="ja-JP" dirty="0" smtClean="0"/>
              <a:t>Refactoring  1/5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61559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i="1" dirty="0"/>
              <a:t>Case </a:t>
            </a:r>
            <a:r>
              <a:rPr lang="en-US" altLang="ja-JP" sz="3200" i="1" dirty="0" smtClean="0"/>
              <a:t>A:</a:t>
            </a:r>
            <a:r>
              <a:rPr lang="en-US" altLang="ja-JP" sz="3200" i="1" dirty="0"/>
              <a:t> </a:t>
            </a:r>
            <a:r>
              <a:rPr lang="en-US" altLang="ja-JP" sz="3200" b="1" i="1" dirty="0" smtClean="0"/>
              <a:t>Irrelevant Tradition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dirty="0" smtClean="0"/>
              <a:t>ヘルパーメソッドのみの追加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3200" i="1" dirty="0"/>
              <a:t>Case B</a:t>
            </a:r>
            <a:r>
              <a:rPr lang="en-US" altLang="ja-JP" sz="3200" i="1" dirty="0" smtClean="0"/>
              <a:t>: </a:t>
            </a:r>
            <a:r>
              <a:rPr lang="en-US" altLang="ja-JP" sz="3200" b="1" i="1" dirty="0" smtClean="0"/>
              <a:t>Denied Tradition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dirty="0"/>
              <a:t>継承</a:t>
            </a:r>
            <a:r>
              <a:rPr lang="ja-JP" altLang="en-US" dirty="0" smtClean="0"/>
              <a:t>されないメンバが存在</a:t>
            </a:r>
            <a:r>
              <a:rPr lang="en-US" altLang="ja-JP" dirty="0" smtClean="0"/>
              <a:t>.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i="1" dirty="0" smtClean="0"/>
              <a:t>Case </a:t>
            </a:r>
            <a:r>
              <a:rPr lang="en-US" altLang="ja-JP" sz="3200" i="1" dirty="0"/>
              <a:t>C</a:t>
            </a:r>
            <a:r>
              <a:rPr lang="en-US" altLang="ja-JP" sz="3200" i="1" dirty="0" smtClean="0"/>
              <a:t>: </a:t>
            </a:r>
            <a:r>
              <a:rPr lang="en-US" altLang="ja-JP" sz="3200" b="1" i="1" dirty="0" smtClean="0"/>
              <a:t>Double-Minded Descendant</a:t>
            </a:r>
            <a:r>
              <a:rPr lang="en-US" altLang="ja-JP" sz="3200" b="1" dirty="0"/>
              <a:t/>
            </a:r>
            <a:br>
              <a:rPr lang="en-US" altLang="ja-JP" sz="3200" b="1" dirty="0"/>
            </a:br>
            <a:r>
              <a:rPr lang="ja-JP" altLang="en-US" dirty="0" smtClean="0"/>
              <a:t>ヒエラルキに含まれない機能が存在</a:t>
            </a:r>
            <a:r>
              <a:rPr lang="en-US" altLang="ja-JP" dirty="0" smtClean="0"/>
              <a:t>.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i="1" dirty="0" smtClean="0"/>
              <a:t>Case D: </a:t>
            </a:r>
            <a:r>
              <a:rPr lang="en-US" altLang="ja-JP" sz="3200" b="1" i="1" dirty="0" smtClean="0"/>
              <a:t>Misplaced Descendant</a:t>
            </a:r>
            <a:r>
              <a:rPr lang="en-US" altLang="ja-JP" sz="3200" b="1" dirty="0"/>
              <a:t/>
            </a:r>
            <a:br>
              <a:rPr lang="en-US" altLang="ja-JP" sz="3200" b="1" dirty="0"/>
            </a:br>
            <a:r>
              <a:rPr lang="ja-JP" altLang="en-US" dirty="0" smtClean="0"/>
              <a:t>特化したメンバが皆無</a:t>
            </a:r>
            <a:r>
              <a:rPr lang="en-US" altLang="ja-JP" dirty="0" smtClean="0"/>
              <a:t>.</a:t>
            </a:r>
            <a:endParaRPr lang="en-US" altLang="ja-JP" sz="32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67" y="365127"/>
            <a:ext cx="4359633" cy="581183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2/5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4" b="44661"/>
          <a:stretch/>
        </p:blipFill>
        <p:spPr>
          <a:xfrm>
            <a:off x="1460220" y="1825625"/>
            <a:ext cx="9271560" cy="4351337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9766579" y="6176962"/>
            <a:ext cx="1409421" cy="6577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/>
              <a:t>Stop</a:t>
            </a:r>
            <a:endParaRPr kumimoji="1" lang="ja-JP" altLang="en-US" sz="3200" dirty="0"/>
          </a:p>
        </p:txBody>
      </p:sp>
      <p:cxnSp>
        <p:nvCxnSpPr>
          <p:cNvPr id="5" name="直線矢印コネクタ 4"/>
          <p:cNvCxnSpPr>
            <a:endCxn id="6" idx="0"/>
          </p:cNvCxnSpPr>
          <p:nvPr/>
        </p:nvCxnSpPr>
        <p:spPr>
          <a:xfrm>
            <a:off x="10452100" y="5219700"/>
            <a:ext cx="19190" cy="957262"/>
          </a:xfrm>
          <a:prstGeom prst="straightConnector1">
            <a:avLst/>
          </a:prstGeom>
          <a:ln w="76200">
            <a:solidFill>
              <a:srgbClr val="00E1E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79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3/5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4" b="5763"/>
          <a:stretch/>
        </p:blipFill>
        <p:spPr>
          <a:xfrm>
            <a:off x="1803703" y="1825625"/>
            <a:ext cx="8584594" cy="435133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44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4/5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i="1" dirty="0" smtClean="0"/>
              <a:t>Case C: Denied Tradition </a:t>
            </a:r>
            <a:r>
              <a:rPr lang="ja-JP" altLang="en-US" sz="3600" dirty="0" smtClean="0"/>
              <a:t>における </a:t>
            </a:r>
            <a:r>
              <a:rPr lang="en-US" altLang="ja-JP" sz="3600" dirty="0" smtClean="0"/>
              <a:t>Refactoring</a:t>
            </a:r>
          </a:p>
          <a:p>
            <a:pPr marL="0" indent="0">
              <a:buNone/>
            </a:pPr>
            <a:r>
              <a:rPr lang="ja-JP" altLang="en-US" sz="3200" dirty="0"/>
              <a:t>ヒエラルキ</a:t>
            </a:r>
            <a:r>
              <a:rPr lang="ja-JP" altLang="en-US" sz="3200" dirty="0" smtClean="0"/>
              <a:t>と独立したクラスに移動</a:t>
            </a:r>
            <a:r>
              <a:rPr lang="en-US" altLang="ja-JP" sz="3200" dirty="0" smtClean="0"/>
              <a:t>.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0" y="3136900"/>
            <a:ext cx="8205380" cy="3040063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096000" y="2957511"/>
            <a:ext cx="1803400" cy="2579689"/>
          </a:xfrm>
          <a:prstGeom prst="ellipse">
            <a:avLst/>
          </a:prstGeom>
          <a:noFill/>
          <a:ln w="7620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吹き出し 4"/>
          <p:cNvSpPr/>
          <p:nvPr/>
        </p:nvSpPr>
        <p:spPr>
          <a:xfrm>
            <a:off x="7658100" y="3001965"/>
            <a:ext cx="3695699" cy="1100135"/>
          </a:xfrm>
          <a:prstGeom prst="wedgeRoundRectCallout">
            <a:avLst>
              <a:gd name="adj1" fmla="val 593"/>
              <a:gd name="adj2" fmla="val 11190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ヒエラルキから独立</a:t>
            </a:r>
            <a:endParaRPr kumimoji="1" lang="ja-JP" altLang="en-US" sz="2800" dirty="0"/>
          </a:p>
        </p:txBody>
      </p:sp>
      <p:sp>
        <p:nvSpPr>
          <p:cNvPr id="9" name="正方形/長方形 8"/>
          <p:cNvSpPr/>
          <p:nvPr/>
        </p:nvSpPr>
        <p:spPr>
          <a:xfrm>
            <a:off x="3975100" y="4800600"/>
            <a:ext cx="2343445" cy="47148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DA0000"/>
                </a:solidFill>
              </a:rPr>
              <a:t>ヒエラルキの一部</a:t>
            </a:r>
            <a:endParaRPr kumimoji="1" lang="ja-JP" altLang="en-US" sz="2000" dirty="0">
              <a:solidFill>
                <a:srgbClr val="D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Refactoring  5/5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02" b="5546"/>
          <a:stretch/>
        </p:blipFill>
        <p:spPr>
          <a:xfrm>
            <a:off x="838200" y="1825625"/>
            <a:ext cx="10515601" cy="3890379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0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Recovering </a:t>
            </a:r>
            <a:r>
              <a:rPr lang="en-US" altLang="ja-JP" dirty="0" smtClean="0"/>
              <a:t>from</a:t>
            </a:r>
            <a:br>
              <a:rPr lang="en-US" altLang="ja-JP" dirty="0" smtClean="0"/>
            </a:br>
            <a:r>
              <a:rPr lang="en-US" altLang="ja-JP" dirty="0" smtClean="0"/>
              <a:t>Classification Disharmonies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b="1" dirty="0" smtClean="0"/>
              <a:t>Where to Start</a:t>
            </a:r>
          </a:p>
          <a:p>
            <a:r>
              <a:rPr lang="en-US" altLang="ja-JP" sz="2800" b="1" dirty="0" smtClean="0"/>
              <a:t>How to Start</a:t>
            </a:r>
            <a:endParaRPr kumimoji="1" lang="ja-JP" altLang="en-US" sz="28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5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用語定義  </a:t>
            </a:r>
            <a:r>
              <a:rPr kumimoji="1" lang="en-US" altLang="ja-JP" sz="3600" dirty="0" smtClean="0"/>
              <a:t>1/4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3600" b="1" dirty="0" smtClean="0"/>
              <a:t>Bequest (</a:t>
            </a:r>
            <a:r>
              <a:rPr kumimoji="1" lang="ja-JP" altLang="en-US" sz="3600" b="1" dirty="0" smtClean="0"/>
              <a:t>遺産</a:t>
            </a:r>
            <a:r>
              <a:rPr kumimoji="1" lang="en-US" altLang="ja-JP" sz="3600" b="1" dirty="0" smtClean="0"/>
              <a:t>)</a:t>
            </a:r>
          </a:p>
          <a:p>
            <a:pPr lvl="1"/>
            <a:r>
              <a:rPr lang="ja-JP" altLang="en-US" sz="3200" dirty="0" smtClean="0"/>
              <a:t>親クラスで定義された</a:t>
            </a:r>
            <a:r>
              <a:rPr lang="en-US" altLang="ja-JP" sz="3200" dirty="0" smtClean="0">
                <a:solidFill>
                  <a:srgbClr val="DA0000"/>
                </a:solidFill>
              </a:rPr>
              <a:t>protected</a:t>
            </a:r>
            <a:r>
              <a:rPr lang="ja-JP" altLang="en-US" sz="3200" dirty="0" smtClean="0">
                <a:solidFill>
                  <a:srgbClr val="DA0000"/>
                </a:solidFill>
              </a:rPr>
              <a:t>メソッド</a:t>
            </a:r>
            <a:r>
              <a:rPr lang="ja-JP" altLang="en-US" sz="3200" dirty="0" smtClean="0"/>
              <a:t>の呼び出し</a:t>
            </a:r>
            <a:r>
              <a:rPr lang="en-US" altLang="ja-JP" sz="3200" dirty="0" smtClean="0"/>
              <a:t>.</a:t>
            </a:r>
          </a:p>
          <a:p>
            <a:pPr lvl="1"/>
            <a:r>
              <a:rPr lang="ja-JP" altLang="en-US" sz="3200" dirty="0"/>
              <a:t>親クラスで定義された</a:t>
            </a:r>
            <a:r>
              <a:rPr lang="en-US" altLang="ja-JP" sz="3200" dirty="0" smtClean="0">
                <a:solidFill>
                  <a:srgbClr val="DA0000"/>
                </a:solidFill>
              </a:rPr>
              <a:t>protected</a:t>
            </a:r>
            <a:r>
              <a:rPr lang="ja-JP" altLang="en-US" sz="3200" dirty="0" smtClean="0">
                <a:solidFill>
                  <a:srgbClr val="DA0000"/>
                </a:solidFill>
              </a:rPr>
              <a:t>属性</a:t>
            </a:r>
            <a:r>
              <a:rPr lang="ja-JP" altLang="en-US" sz="3200" dirty="0" smtClean="0"/>
              <a:t>へのアクセス</a:t>
            </a:r>
            <a:r>
              <a:rPr lang="en-US" altLang="ja-JP" sz="3200" dirty="0" smtClean="0"/>
              <a:t>.</a:t>
            </a:r>
          </a:p>
          <a:p>
            <a:pPr lvl="1"/>
            <a:r>
              <a:rPr lang="ja-JP" altLang="en-US" sz="3200" dirty="0" smtClean="0"/>
              <a:t>親クラスで定義されたメソッドの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 smtClean="0">
                <a:solidFill>
                  <a:srgbClr val="DA0000"/>
                </a:solidFill>
              </a:rPr>
              <a:t>オーバーライド</a:t>
            </a:r>
            <a:r>
              <a:rPr lang="ja-JP" altLang="en-US" sz="3200" dirty="0" smtClean="0"/>
              <a:t> </a:t>
            </a:r>
            <a:r>
              <a:rPr lang="en-US" altLang="ja-JP" sz="3200" dirty="0" smtClean="0"/>
              <a:t>or </a:t>
            </a:r>
            <a:r>
              <a:rPr lang="ja-JP" altLang="en-US" sz="3200" dirty="0" smtClean="0">
                <a:solidFill>
                  <a:srgbClr val="DA0000"/>
                </a:solidFill>
              </a:rPr>
              <a:t>特化</a:t>
            </a:r>
            <a:r>
              <a:rPr lang="en-US" altLang="ja-JP" sz="3200" dirty="0" smtClean="0"/>
              <a:t>.</a:t>
            </a:r>
          </a:p>
          <a:p>
            <a:pPr marL="0" indent="0">
              <a:buNone/>
            </a:pPr>
            <a:r>
              <a:rPr lang="ja-JP" altLang="en-US" sz="3600" b="1" dirty="0" smtClean="0"/>
              <a:t>ヒエラルキ</a:t>
            </a:r>
            <a:endParaRPr lang="en-US" altLang="ja-JP" sz="3600" b="1" dirty="0" smtClean="0"/>
          </a:p>
          <a:p>
            <a:pPr marL="457189" lvl="1" indent="0">
              <a:buNone/>
            </a:pPr>
            <a:r>
              <a:rPr lang="ja-JP" altLang="en-US" sz="3200" dirty="0" smtClean="0"/>
              <a:t>継承関係を階層化されたものとして認識する概念</a:t>
            </a:r>
            <a:r>
              <a:rPr lang="en-US" altLang="ja-JP" sz="3200" dirty="0" smtClean="0"/>
              <a:t>.</a:t>
            </a:r>
            <a:br>
              <a:rPr lang="en-US" altLang="ja-JP" sz="3200" dirty="0" smtClean="0"/>
            </a:br>
            <a:r>
              <a:rPr lang="ja-JP" altLang="en-US" sz="3200" dirty="0" smtClean="0"/>
              <a:t>上位階層には汎化されたクラスを</a:t>
            </a:r>
            <a:r>
              <a:rPr lang="ja-JP" altLang="en-US" sz="3200" dirty="0"/>
              <a:t>定義</a:t>
            </a:r>
            <a:r>
              <a:rPr lang="ja-JP" altLang="en-US" sz="3200" dirty="0" smtClean="0"/>
              <a:t>する</a:t>
            </a:r>
            <a:r>
              <a:rPr lang="en-US" altLang="ja-JP" sz="3200" dirty="0" smtClean="0"/>
              <a:t>.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5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Where to Start  1/2 </a:t>
            </a:r>
            <a:r>
              <a:rPr lang="ja-JP" altLang="en-US" dirty="0" smtClean="0"/>
              <a:t>（尺度）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3200" dirty="0" smtClean="0"/>
              <a:t>Classification Disharmonies</a:t>
            </a:r>
            <a:r>
              <a:rPr lang="ja-JP" altLang="en-US" sz="3200" dirty="0" smtClean="0"/>
              <a:t>によ</a:t>
            </a:r>
            <a:r>
              <a:rPr lang="ja-JP" altLang="en-US" sz="3200" dirty="0"/>
              <a:t>って</a:t>
            </a:r>
            <a:r>
              <a:rPr lang="ja-JP" altLang="en-US" sz="3200" dirty="0" smtClean="0"/>
              <a:t>影響された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クラスを持つヒエラルキが優先</a:t>
            </a:r>
            <a:r>
              <a:rPr lang="en-US" altLang="ja-JP" sz="3200" dirty="0" smtClean="0"/>
              <a:t>.</a:t>
            </a:r>
          </a:p>
          <a:p>
            <a:r>
              <a:rPr lang="en-US" altLang="ja-JP" sz="3200" dirty="0" smtClean="0"/>
              <a:t>Disharmonies</a:t>
            </a:r>
            <a:r>
              <a:rPr lang="ja-JP" altLang="en-US" sz="3200" dirty="0" smtClean="0"/>
              <a:t>の影響による子ヒエラルキの</a:t>
            </a:r>
            <a:r>
              <a:rPr lang="ja-JP" altLang="en-US" sz="3200" dirty="0"/>
              <a:t>深</a:t>
            </a:r>
            <a:r>
              <a:rPr lang="ja-JP" altLang="en-US" sz="3200" dirty="0" smtClean="0"/>
              <a:t>さ</a:t>
            </a:r>
            <a:r>
              <a:rPr lang="en-US" altLang="ja-JP" sz="3200" dirty="0" smtClean="0"/>
              <a:t>:</a:t>
            </a:r>
            <a:r>
              <a:rPr lang="ja-JP" altLang="en-US" sz="3200" dirty="0" smtClean="0"/>
              <a:t> </a:t>
            </a:r>
            <a:r>
              <a:rPr lang="ja-JP" altLang="en-US" sz="3600" b="1" dirty="0" smtClean="0"/>
              <a:t>大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⇒ 検査優先度の増加</a:t>
            </a:r>
            <a:r>
              <a:rPr lang="en-US" altLang="ja-JP" sz="3200" dirty="0" smtClean="0"/>
              <a:t>.</a:t>
            </a:r>
          </a:p>
          <a:p>
            <a:r>
              <a:rPr lang="ja-JP" altLang="en-US" sz="3200" dirty="0"/>
              <a:t>最</a:t>
            </a:r>
            <a:r>
              <a:rPr lang="ja-JP" altLang="en-US" sz="3200" dirty="0" smtClean="0"/>
              <a:t>も明瞭化され</a:t>
            </a:r>
            <a:r>
              <a:rPr lang="ja-JP" altLang="en-US" sz="3200" dirty="0"/>
              <a:t>た</a:t>
            </a:r>
            <a:r>
              <a:rPr lang="en-US" altLang="ja-JP" sz="3200" dirty="0" smtClean="0"/>
              <a:t>Disharmonies</a:t>
            </a:r>
            <a:r>
              <a:rPr lang="ja-JP" altLang="en-US" sz="3200" dirty="0" smtClean="0"/>
              <a:t>が露呈した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 smtClean="0"/>
              <a:t>ヒエラルキを最優先</a:t>
            </a:r>
            <a:r>
              <a:rPr lang="en-US" altLang="ja-JP" sz="3200" dirty="0" smtClean="0"/>
              <a:t>.</a:t>
            </a:r>
          </a:p>
          <a:p>
            <a:r>
              <a:rPr lang="en-US" altLang="ja-JP" sz="3200" dirty="0" smtClean="0"/>
              <a:t>Classification Harmony </a:t>
            </a:r>
            <a:r>
              <a:rPr lang="ja-JP" altLang="en-US" sz="3200" dirty="0" err="1" smtClean="0"/>
              <a:t>を阻</a:t>
            </a:r>
            <a:r>
              <a:rPr lang="ja-JP" altLang="en-US" sz="3200" dirty="0" smtClean="0"/>
              <a:t>害する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en-US" altLang="ja-JP" sz="3200" dirty="0" smtClean="0"/>
              <a:t>Identify or Collaboration Disharmonies</a:t>
            </a:r>
            <a:r>
              <a:rPr lang="en-US" altLang="ja-JP" sz="3200" dirty="0"/>
              <a:t> </a:t>
            </a:r>
            <a:r>
              <a:rPr lang="ja-JP" altLang="en-US" sz="3200" dirty="0" smtClean="0"/>
              <a:t>を有する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 smtClean="0"/>
              <a:t>ヒエラルキを重要度</a:t>
            </a:r>
            <a:r>
              <a:rPr lang="ja-JP" altLang="en-US" sz="4800" b="1" dirty="0" smtClean="0"/>
              <a:t>大</a:t>
            </a:r>
            <a:r>
              <a:rPr lang="ja-JP" altLang="en-US" sz="3200" dirty="0" smtClean="0"/>
              <a:t>として評価</a:t>
            </a:r>
            <a:r>
              <a:rPr lang="en-US" altLang="ja-JP" sz="3200" dirty="0" smtClean="0"/>
              <a:t>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4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Where to Start  2/2 </a:t>
            </a:r>
            <a:r>
              <a:rPr lang="ja-JP" altLang="en-US" dirty="0" smtClean="0"/>
              <a:t>（定量化方法）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u="sng" dirty="0" smtClean="0"/>
              <a:t>Classification Disharmonies</a:t>
            </a:r>
            <a:r>
              <a:rPr lang="ja-JP" altLang="en-US" sz="3200" u="sng" dirty="0" smtClean="0"/>
              <a:t>を伴うクラスの数と百分率</a:t>
            </a:r>
            <a:endParaRPr lang="en-US" altLang="ja-JP" sz="3200" u="sng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800" dirty="0" smtClean="0"/>
              <a:t>数値が大 ⇒ ヒエラルキ全体を再構築する</a:t>
            </a:r>
            <a:r>
              <a:rPr lang="ja-JP" altLang="en-US" sz="2800" dirty="0"/>
              <a:t>必要</a:t>
            </a:r>
            <a:r>
              <a:rPr lang="ja-JP" altLang="en-US" sz="2800" dirty="0" smtClean="0"/>
              <a:t>性</a:t>
            </a:r>
            <a:r>
              <a:rPr lang="ja-JP" altLang="en-US" sz="3600" b="1" dirty="0" smtClean="0"/>
              <a:t>大</a:t>
            </a:r>
            <a:endParaRPr lang="en-US" altLang="ja-JP" sz="3600" b="1" dirty="0" smtClean="0"/>
          </a:p>
          <a:p>
            <a:r>
              <a:rPr lang="en-US" altLang="ja-JP" sz="3200" u="sng" dirty="0" smtClean="0"/>
              <a:t>Disharmonious</a:t>
            </a:r>
            <a:r>
              <a:rPr lang="ja-JP" altLang="en-US" sz="3200" u="sng" dirty="0" smtClean="0"/>
              <a:t>クラスにおけるヒエラルキの深さ</a:t>
            </a:r>
            <a:endParaRPr lang="en-US" altLang="ja-JP" sz="3200" u="sng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800" dirty="0" smtClean="0"/>
              <a:t>継承レベル</a:t>
            </a:r>
            <a:r>
              <a:rPr lang="ja-JP" altLang="en-US" sz="2800" dirty="0"/>
              <a:t>が</a:t>
            </a:r>
            <a:r>
              <a:rPr lang="ja-JP" altLang="en-US" sz="2800" dirty="0" smtClean="0"/>
              <a:t>増大 ⇒ </a:t>
            </a:r>
            <a:r>
              <a:rPr lang="ja-JP" altLang="en-US" sz="2800" dirty="0"/>
              <a:t>ヒエラルキ</a:t>
            </a:r>
            <a:r>
              <a:rPr lang="ja-JP" altLang="en-US" sz="2800" dirty="0" smtClean="0"/>
              <a:t>を再検討する必要あり</a:t>
            </a:r>
            <a:endParaRPr lang="en-US" altLang="ja-JP" sz="2800" dirty="0" smtClean="0"/>
          </a:p>
          <a:p>
            <a:r>
              <a:rPr lang="ja-JP" altLang="en-US" sz="3200" u="sng" dirty="0" smtClean="0"/>
              <a:t>ヒエラルキ内で明瞭化した</a:t>
            </a:r>
            <a:r>
              <a:rPr lang="en-US" altLang="ja-JP" sz="3200" u="sng" dirty="0" smtClean="0"/>
              <a:t>Classification Disharmonies</a:t>
            </a:r>
            <a:endParaRPr lang="en-US" altLang="ja-JP" sz="2800" dirty="0" smtClean="0"/>
          </a:p>
          <a:p>
            <a:r>
              <a:rPr lang="ja-JP" altLang="en-US" sz="3200" u="sng" dirty="0" smtClean="0"/>
              <a:t>ヒエラルキ</a:t>
            </a:r>
            <a:r>
              <a:rPr lang="ja-JP" altLang="en-US" sz="3200" u="sng" dirty="0"/>
              <a:t>内</a:t>
            </a:r>
            <a:r>
              <a:rPr lang="ja-JP" altLang="en-US" sz="3200" u="sng" dirty="0" smtClean="0"/>
              <a:t>で明瞭化した別種類の</a:t>
            </a:r>
            <a:r>
              <a:rPr lang="en-US" altLang="ja-JP" sz="3200" u="sng" dirty="0" smtClean="0"/>
              <a:t>Disharmonies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26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How to Start  1/2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54864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 smtClean="0"/>
              <a:t>Classification Harmony </a:t>
            </a:r>
            <a:r>
              <a:rPr lang="ja-JP" altLang="en-US" sz="3200" dirty="0" smtClean="0"/>
              <a:t>の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評価と改善は複雑</a:t>
            </a:r>
            <a:r>
              <a:rPr lang="en-US" altLang="ja-JP" sz="32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800" dirty="0" smtClean="0"/>
              <a:t>ヒエラルキ内のクラスが</a:t>
            </a:r>
            <a:r>
              <a:rPr lang="en-US" altLang="ja-JP" sz="2800" dirty="0"/>
              <a:t/>
            </a:r>
            <a:br>
              <a:rPr lang="en-US" altLang="ja-JP" sz="2800" dirty="0"/>
            </a:br>
            <a:r>
              <a:rPr lang="ja-JP" altLang="en-US" sz="2800" dirty="0" smtClean="0"/>
              <a:t>別クラスとの関連性を持つ</a:t>
            </a:r>
            <a:r>
              <a:rPr lang="en-US" altLang="ja-JP" sz="28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800" dirty="0" smtClean="0"/>
              <a:t>1</a:t>
            </a:r>
            <a:r>
              <a:rPr lang="ja-JP" altLang="en-US" sz="2800" dirty="0" smtClean="0"/>
              <a:t>個のクラスだけの改良で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済むわけではない</a:t>
            </a:r>
            <a:r>
              <a:rPr lang="en-US" altLang="ja-JP" sz="28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800" dirty="0" smtClean="0"/>
              <a:t>Classification Disharmonies</a:t>
            </a:r>
            <a:br>
              <a:rPr lang="en-US" altLang="ja-JP" sz="2800" dirty="0" smtClean="0"/>
            </a:br>
            <a:r>
              <a:rPr lang="ja-JP" altLang="en-US" sz="2800" dirty="0" smtClean="0"/>
              <a:t>と関連した様々な</a:t>
            </a:r>
            <a:r>
              <a:rPr lang="en-US" altLang="ja-JP" sz="2800" dirty="0"/>
              <a:t/>
            </a:r>
            <a:br>
              <a:rPr lang="en-US" altLang="ja-JP" sz="2800" dirty="0"/>
            </a:br>
            <a:r>
              <a:rPr lang="en-US" altLang="ja-JP" sz="2800" dirty="0" smtClean="0"/>
              <a:t>Design Disharmonies </a:t>
            </a:r>
            <a:r>
              <a:rPr lang="ja-JP" altLang="en-US" sz="2800" dirty="0" smtClean="0"/>
              <a:t>の存在</a:t>
            </a:r>
            <a:r>
              <a:rPr lang="en-US" altLang="ja-JP" sz="2800" dirty="0" smtClean="0"/>
              <a:t>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368300"/>
            <a:ext cx="5029200" cy="5808663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16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5880100" cy="1325563"/>
          </a:xfrm>
        </p:spPr>
        <p:txBody>
          <a:bodyPr/>
          <a:lstStyle/>
          <a:p>
            <a:r>
              <a:rPr lang="en-US" altLang="ja-JP" dirty="0" smtClean="0"/>
              <a:t>How to Start  2/2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5880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u="sng" dirty="0" smtClean="0"/>
              <a:t>手順</a:t>
            </a:r>
            <a:endParaRPr lang="en-US" altLang="ja-JP" sz="4000" u="sng" dirty="0" smtClean="0"/>
          </a:p>
          <a:p>
            <a:pPr marL="571500" indent="-571500">
              <a:buFont typeface="+mj-lt"/>
              <a:buAutoNum type="romanLcPeriod"/>
            </a:pPr>
            <a:r>
              <a:rPr lang="en-US" altLang="ja-JP" sz="3200" b="1" dirty="0" smtClean="0"/>
              <a:t>Sig</a:t>
            </a:r>
            <a:r>
              <a:rPr lang="en-US" altLang="ja-JP" sz="3600" b="1" dirty="0" smtClean="0"/>
              <a:t>nificant Duplication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200" dirty="0" smtClean="0"/>
              <a:t>の解消</a:t>
            </a:r>
            <a:endParaRPr lang="en-US" altLang="ja-JP" sz="3200" dirty="0" smtClean="0"/>
          </a:p>
          <a:p>
            <a:pPr marL="571500" indent="-571500">
              <a:buFont typeface="+mj-lt"/>
              <a:buAutoNum type="romanLcPeriod"/>
            </a:pPr>
            <a:r>
              <a:rPr lang="en-US" altLang="ja-JP" sz="3600" b="1" dirty="0" smtClean="0"/>
              <a:t>Refused Parent Bequest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の解消</a:t>
            </a:r>
            <a:endParaRPr lang="en-US" altLang="ja-JP" sz="3200" dirty="0" smtClean="0"/>
          </a:p>
          <a:p>
            <a:pPr marL="571500" indent="-571500">
              <a:buFont typeface="+mj-lt"/>
              <a:buAutoNum type="romanLcPeriod"/>
            </a:pPr>
            <a:r>
              <a:rPr lang="en-US" altLang="ja-JP" sz="3600" b="1" dirty="0" smtClean="0"/>
              <a:t>Tradition Breaker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200" dirty="0" smtClean="0"/>
              <a:t>の解消</a:t>
            </a:r>
            <a:endParaRPr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0" y="370250"/>
            <a:ext cx="4635500" cy="5806713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4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参考文献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00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雜賀翼</a:t>
            </a:r>
            <a:r>
              <a:rPr lang="en-US" altLang="ja-JP" sz="3200" dirty="0"/>
              <a:t>,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崔恩瀞</a:t>
            </a:r>
            <a:r>
              <a:rPr lang="en-US" altLang="ja-JP" sz="3200" dirty="0"/>
              <a:t>,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吉田則裕</a:t>
            </a:r>
            <a:r>
              <a:rPr lang="en-US" altLang="ja-JP" sz="3200" dirty="0"/>
              <a:t>,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春名修介</a:t>
            </a:r>
            <a:r>
              <a:rPr lang="en-US" altLang="ja-JP" sz="3200" dirty="0"/>
              <a:t>,</a:t>
            </a:r>
            <a:r>
              <a:rPr lang="en-US" altLang="ja-JP" sz="3200" dirty="0" smtClean="0"/>
              <a:t> </a:t>
            </a:r>
            <a:r>
              <a:rPr lang="ja-JP" altLang="en-US" sz="3200" dirty="0"/>
              <a:t>井上 </a:t>
            </a:r>
            <a:r>
              <a:rPr lang="ja-JP" altLang="en-US" sz="3200" dirty="0" smtClean="0"/>
              <a:t>克郎</a:t>
            </a:r>
            <a:r>
              <a:rPr lang="en-US" altLang="ja-JP" sz="3200" dirty="0" smtClean="0"/>
              <a:t>: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en-US" altLang="ja-JP" sz="3200" dirty="0"/>
              <a:t>『Code Smell</a:t>
            </a:r>
            <a:r>
              <a:rPr lang="ja-JP" altLang="en-US" sz="3200" dirty="0"/>
              <a:t>の深刻度</a:t>
            </a:r>
            <a:r>
              <a:rPr lang="ja-JP" altLang="en-US" sz="3200" dirty="0" smtClean="0"/>
              <a:t>がリファクタリングに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与える</a:t>
            </a:r>
            <a:r>
              <a:rPr lang="ja-JP" altLang="en-US" sz="3200" dirty="0"/>
              <a:t>影響の調査</a:t>
            </a:r>
            <a:r>
              <a:rPr lang="en-US" altLang="ja-JP" sz="3200" dirty="0" smtClean="0"/>
              <a:t>』,</a:t>
            </a:r>
            <a:br>
              <a:rPr lang="en-US" altLang="ja-JP" sz="3200" dirty="0" smtClean="0"/>
            </a:br>
            <a:r>
              <a:rPr lang="ja-JP" altLang="en-US" sz="3200" dirty="0" smtClean="0"/>
              <a:t>ソフトウェアエンジニアリングシンポジウム</a:t>
            </a:r>
            <a:r>
              <a:rPr lang="en-US" altLang="ja-JP" sz="3200" dirty="0"/>
              <a:t>2015</a:t>
            </a:r>
            <a:r>
              <a:rPr lang="ja-JP" altLang="en-US" sz="3200" dirty="0"/>
              <a:t>論文集</a:t>
            </a:r>
            <a:r>
              <a:rPr lang="en-US" altLang="ja-JP" sz="3200" dirty="0" smtClean="0"/>
              <a:t>,</a:t>
            </a:r>
            <a:br>
              <a:rPr lang="en-US" altLang="ja-JP" sz="3200" dirty="0" smtClean="0"/>
            </a:br>
            <a:r>
              <a:rPr lang="en-US" altLang="ja-JP" sz="3200" dirty="0" smtClean="0"/>
              <a:t>pp.176-181,</a:t>
            </a:r>
            <a:r>
              <a:rPr lang="ja-JP" altLang="en-US" sz="3200" dirty="0"/>
              <a:t> </a:t>
            </a:r>
            <a:r>
              <a:rPr lang="zh-CN" altLang="en-US" sz="3200" dirty="0" smtClean="0"/>
              <a:t>情報</a:t>
            </a:r>
            <a:r>
              <a:rPr lang="zh-CN" altLang="en-US" sz="3200" dirty="0"/>
              <a:t>処理学会</a:t>
            </a:r>
            <a:r>
              <a:rPr lang="en-US" altLang="ja-JP" sz="3200" dirty="0" smtClean="0"/>
              <a:t>, (2015).</a:t>
            </a:r>
            <a:br>
              <a:rPr lang="en-US" altLang="ja-JP" sz="3200" dirty="0" smtClean="0"/>
            </a:b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sel.ist.osaka-u.ac.jp/lab-db/betuzuri/archive/1009/1009.pdf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5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Classification Harmony Rules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Overview of Classification Disharmonies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Refused Parent Bequest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Tradition Breaker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ja-JP" sz="3200" dirty="0"/>
              <a:t>Recovering from Classification </a:t>
            </a:r>
            <a:r>
              <a:rPr lang="en-US" altLang="ja-JP" sz="3200" dirty="0" smtClean="0"/>
              <a:t>Disharmonies</a:t>
            </a:r>
          </a:p>
          <a:p>
            <a:pPr marL="514338" indent="-514338">
              <a:buFont typeface="+mj-lt"/>
              <a:buAutoNum type="arabicPeriod"/>
            </a:pPr>
            <a:r>
              <a:rPr lang="ja-JP" altLang="en-US" sz="3200" dirty="0" smtClean="0"/>
              <a:t>参考</a:t>
            </a:r>
            <a:r>
              <a:rPr lang="ja-JP" altLang="en-US" sz="3200" dirty="0"/>
              <a:t>文献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0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用語定義  </a:t>
            </a:r>
            <a:r>
              <a:rPr lang="en-US" altLang="ja-JP" sz="3600" dirty="0" smtClean="0"/>
              <a:t>2/4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b="1" dirty="0" smtClean="0"/>
              <a:t>tradition (</a:t>
            </a:r>
            <a:r>
              <a:rPr lang="ja-JP" altLang="en-US" sz="3600" b="1" dirty="0" smtClean="0"/>
              <a:t>慣習</a:t>
            </a:r>
            <a:r>
              <a:rPr lang="en-US" altLang="ja-JP" sz="3600" b="1" dirty="0" smtClean="0"/>
              <a:t>)</a:t>
            </a:r>
            <a:endParaRPr lang="en-US" altLang="ja-JP" sz="3600" b="1" dirty="0"/>
          </a:p>
          <a:p>
            <a:pPr marL="457189" lvl="1" indent="0">
              <a:buNone/>
            </a:pPr>
            <a:r>
              <a:rPr lang="ja-JP" altLang="en-US" sz="3200" dirty="0"/>
              <a:t>徐々に発展</a:t>
            </a:r>
            <a:r>
              <a:rPr lang="ja-JP" altLang="en-US" sz="3200" dirty="0" smtClean="0"/>
              <a:t>する処理方法に</a:t>
            </a:r>
            <a:r>
              <a:rPr lang="ja-JP" altLang="en-US" sz="3200" dirty="0"/>
              <a:t>基づいて</a:t>
            </a:r>
            <a:r>
              <a:rPr lang="en-US" altLang="ja-JP" sz="3200" dirty="0" smtClean="0"/>
              <a:t>.</a:t>
            </a:r>
            <a:br>
              <a:rPr lang="en-US" altLang="ja-JP" sz="3200" dirty="0" smtClean="0"/>
            </a:br>
            <a:r>
              <a:rPr lang="ja-JP" altLang="en-US" sz="3200" dirty="0" smtClean="0"/>
              <a:t>あるクラスがそのほか</a:t>
            </a:r>
            <a:r>
              <a:rPr lang="ja-JP" altLang="en-US" sz="3200" dirty="0"/>
              <a:t>の</a:t>
            </a:r>
            <a:r>
              <a:rPr lang="ja-JP" altLang="en-US" sz="3200" dirty="0" smtClean="0"/>
              <a:t>システムに提供する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サービスを増幅させるべきであるという戦略</a:t>
            </a:r>
            <a:r>
              <a:rPr lang="en-US" altLang="ja-JP" sz="3200" dirty="0" smtClean="0"/>
              <a:t>.</a:t>
            </a:r>
          </a:p>
          <a:p>
            <a:pPr marL="0" indent="0">
              <a:buNone/>
            </a:pPr>
            <a:r>
              <a:rPr lang="en-US" altLang="ja-JP" sz="3600" b="1" dirty="0" smtClean="0"/>
              <a:t>root</a:t>
            </a:r>
            <a:r>
              <a:rPr lang="ja-JP" altLang="en-US" sz="3600" b="1" dirty="0" smtClean="0"/>
              <a:t>クラス</a:t>
            </a:r>
            <a:endParaRPr lang="en-US" altLang="ja-JP" sz="3600" b="1" dirty="0" smtClean="0"/>
          </a:p>
          <a:p>
            <a:pPr marL="457189" lvl="1" indent="0">
              <a:buNone/>
            </a:pPr>
            <a:r>
              <a:rPr lang="ja-JP" altLang="en-US" sz="3200" dirty="0" smtClean="0"/>
              <a:t>クラスライブラリ・インタフェースを除いた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/>
              <a:t>スーパ</a:t>
            </a:r>
            <a:r>
              <a:rPr lang="ja-JP" altLang="en-US" sz="3200" dirty="0" smtClean="0"/>
              <a:t>ークラスを保持しない先祖クラス</a:t>
            </a:r>
            <a:r>
              <a:rPr lang="en-US" altLang="ja-JP" sz="3200" dirty="0" smtClean="0"/>
              <a:t>.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40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用語定義  </a:t>
            </a:r>
            <a:r>
              <a:rPr lang="en-US" altLang="ja-JP" sz="3600" dirty="0" smtClean="0"/>
              <a:t>3/4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err="1" smtClean="0"/>
              <a:t>NProtM</a:t>
            </a:r>
            <a:r>
              <a:rPr lang="en-US" altLang="ja-JP" sz="3200" dirty="0" smtClean="0"/>
              <a:t>: protected</a:t>
            </a:r>
            <a:r>
              <a:rPr lang="ja-JP" altLang="en-US" sz="3200" dirty="0" smtClean="0"/>
              <a:t>メソッドや</a:t>
            </a:r>
            <a:r>
              <a:rPr lang="en-US" altLang="ja-JP" sz="3200" dirty="0" smtClean="0"/>
              <a:t>protected</a:t>
            </a:r>
            <a:r>
              <a:rPr lang="ja-JP" altLang="en-US" sz="3200" dirty="0" smtClean="0"/>
              <a:t>属性の数</a:t>
            </a:r>
            <a:r>
              <a:rPr lang="en-US" altLang="ja-JP" sz="3200" dirty="0" smtClean="0"/>
              <a:t>.</a:t>
            </a:r>
          </a:p>
          <a:p>
            <a:pPr marL="0" indent="0">
              <a:buNone/>
            </a:pPr>
            <a:r>
              <a:rPr lang="en-US" altLang="ja-JP" sz="3200" b="1" dirty="0" smtClean="0"/>
              <a:t>BUR</a:t>
            </a:r>
            <a:r>
              <a:rPr lang="en-US" altLang="ja-JP" sz="3200" dirty="0" smtClean="0"/>
              <a:t>: </a:t>
            </a:r>
            <a:r>
              <a:rPr lang="ja-JP" altLang="en-US" sz="3200" dirty="0" smtClean="0"/>
              <a:t>基盤</a:t>
            </a:r>
            <a:r>
              <a:rPr lang="ja-JP" altLang="en-US" sz="3200" dirty="0"/>
              <a:t>クラスから特化したメソッドの割合</a:t>
            </a:r>
            <a:r>
              <a:rPr lang="en-US" altLang="ja-JP" sz="3200" dirty="0"/>
              <a:t>. 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en-US" altLang="ja-JP" sz="3200" b="1" dirty="0" err="1" smtClean="0"/>
              <a:t>BOvR</a:t>
            </a:r>
            <a:r>
              <a:rPr lang="en-US" altLang="ja-JP" sz="3200" dirty="0" smtClean="0"/>
              <a:t>: </a:t>
            </a:r>
            <a:r>
              <a:rPr lang="ja-JP" altLang="en-US" sz="3200" dirty="0" smtClean="0"/>
              <a:t>基盤</a:t>
            </a:r>
            <a:r>
              <a:rPr lang="ja-JP" altLang="en-US" sz="3200" dirty="0"/>
              <a:t>クラスから</a:t>
            </a:r>
            <a:r>
              <a:rPr lang="en-US" altLang="ja-JP" sz="3200" dirty="0"/>
              <a:t>Override</a:t>
            </a:r>
            <a:r>
              <a:rPr lang="ja-JP" altLang="en-US" sz="3200" dirty="0"/>
              <a:t>したメソッドの割合</a:t>
            </a:r>
            <a:r>
              <a:rPr lang="en-US" altLang="ja-JP" sz="3200" dirty="0" smtClean="0"/>
              <a:t>.</a:t>
            </a:r>
          </a:p>
          <a:p>
            <a:pPr marL="0" indent="0">
              <a:buNone/>
            </a:pPr>
            <a:r>
              <a:rPr lang="en-US" altLang="ja-JP" sz="3200" b="1" dirty="0" smtClean="0"/>
              <a:t>NOM</a:t>
            </a:r>
            <a:r>
              <a:rPr lang="en-US" altLang="ja-JP" sz="3200" dirty="0"/>
              <a:t>: </a:t>
            </a:r>
            <a:r>
              <a:rPr lang="ja-JP" altLang="en-US" sz="3200" dirty="0"/>
              <a:t>クラスに含まれるメソッドの数</a:t>
            </a:r>
            <a:r>
              <a:rPr lang="en-US" altLang="ja-JP" sz="3200" dirty="0"/>
              <a:t>.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en-US" altLang="ja-JP" sz="3200" b="1" dirty="0" smtClean="0"/>
              <a:t>NAS</a:t>
            </a:r>
            <a:r>
              <a:rPr lang="en-US" altLang="ja-JP" sz="3200" dirty="0" smtClean="0"/>
              <a:t>: Override </a:t>
            </a:r>
            <a:r>
              <a:rPr lang="ja-JP" altLang="en-US" sz="3200" dirty="0" smtClean="0"/>
              <a:t>や特化しない</a:t>
            </a:r>
            <a:r>
              <a:rPr lang="en-US" altLang="ja-JP" sz="3200" dirty="0" smtClean="0"/>
              <a:t>, </a:t>
            </a:r>
            <a:r>
              <a:rPr lang="ja-JP" altLang="en-US" sz="3200" dirty="0" smtClean="0"/>
              <a:t>継承した</a:t>
            </a:r>
            <a:r>
              <a:rPr lang="en-US" altLang="ja-JP" sz="3200" dirty="0" smtClean="0"/>
              <a:t>public</a:t>
            </a:r>
            <a:r>
              <a:rPr lang="ja-JP" altLang="en-US" sz="3200" dirty="0" smtClean="0"/>
              <a:t>メソッドの数</a:t>
            </a:r>
            <a:r>
              <a:rPr lang="en-US" altLang="ja-JP" sz="3200" dirty="0" smtClean="0"/>
              <a:t>.</a:t>
            </a:r>
          </a:p>
          <a:p>
            <a:pPr marL="0" indent="0">
              <a:buNone/>
            </a:pPr>
            <a:r>
              <a:rPr lang="en-US" altLang="ja-JP" sz="3200" b="1" dirty="0" smtClean="0"/>
              <a:t>PNAS</a:t>
            </a:r>
            <a:r>
              <a:rPr lang="en-US" altLang="ja-JP" sz="3200" dirty="0" smtClean="0"/>
              <a:t>: </a:t>
            </a:r>
            <a:r>
              <a:rPr lang="ja-JP" altLang="en-US" sz="3200" dirty="0" smtClean="0"/>
              <a:t>新規追加した</a:t>
            </a:r>
            <a:r>
              <a:rPr lang="en-US" altLang="ja-JP" sz="3200" dirty="0" smtClean="0"/>
              <a:t>public</a:t>
            </a:r>
            <a:r>
              <a:rPr lang="ja-JP" altLang="en-US" sz="3200" dirty="0" smtClean="0"/>
              <a:t>メソッドの割合</a:t>
            </a:r>
            <a:r>
              <a:rPr lang="en-US" altLang="ja-JP" sz="3200" dirty="0" smtClean="0"/>
              <a:t>.</a:t>
            </a:r>
          </a:p>
          <a:p>
            <a:pPr marL="0" indent="0">
              <a:buNone/>
            </a:pPr>
            <a:endParaRPr lang="en-US" altLang="ja-JP" sz="32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5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用語定義  </a:t>
            </a:r>
            <a:r>
              <a:rPr lang="en-US" altLang="ja-JP" sz="3600" dirty="0"/>
              <a:t>4</a:t>
            </a:r>
            <a:r>
              <a:rPr lang="en-US" altLang="ja-JP" sz="3600" dirty="0" smtClean="0"/>
              <a:t>/4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b="1" dirty="0" smtClean="0"/>
                  <a:t>AMW</a:t>
                </a:r>
                <a:r>
                  <a:rPr lang="en-US" altLang="ja-JP" sz="3200" dirty="0"/>
                  <a:t>: </a:t>
                </a:r>
                <a:r>
                  <a:rPr lang="ja-JP" altLang="en-US" sz="3200" dirty="0"/>
                  <a:t>メソッドの統計学的な平均複雑度</a:t>
                </a:r>
                <a:r>
                  <a:rPr lang="en-US" altLang="ja-JP" sz="3200" dirty="0" smtClean="0"/>
                  <a:t>.</a:t>
                </a:r>
                <a:br>
                  <a:rPr lang="en-US" altLang="ja-JP" sz="3200" dirty="0" smtClean="0"/>
                </a:br>
                <a:r>
                  <a:rPr lang="en-US" altLang="ja-JP" sz="3200" b="1" dirty="0" smtClean="0"/>
                  <a:t>WMC</a:t>
                </a:r>
                <a:r>
                  <a:rPr lang="en-US" altLang="ja-JP" sz="3200" dirty="0"/>
                  <a:t>: </a:t>
                </a:r>
                <a:r>
                  <a:rPr lang="ja-JP" altLang="en-US" sz="3200" dirty="0"/>
                  <a:t>メソッドの統計学的な合計複雑度</a:t>
                </a:r>
                <a:r>
                  <a:rPr lang="en-US" altLang="ja-JP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ja-JP" altLang="en-US" sz="3200" dirty="0" smtClean="0"/>
                  <a:t>どちらも</a:t>
                </a:r>
                <a:r>
                  <a:rPr lang="en-US" altLang="ja-JP" sz="3200" dirty="0" smtClean="0"/>
                  <a:t>CYCLO</a:t>
                </a:r>
                <a:r>
                  <a:rPr lang="ja-JP" altLang="en-US" sz="3200" dirty="0" smtClean="0"/>
                  <a:t>の値がメソッドの複雑度を決定する</a:t>
                </a:r>
                <a:r>
                  <a:rPr lang="en-US" altLang="ja-JP" sz="3200" dirty="0" smtClean="0"/>
                  <a:t>.</a:t>
                </a:r>
                <a:br>
                  <a:rPr lang="en-US" altLang="ja-JP" sz="3200" dirty="0" smtClean="0"/>
                </a:br>
                <a:r>
                  <a:rPr lang="ja-JP" altLang="en-US" sz="3200" dirty="0" smtClean="0"/>
                  <a:t>例</a:t>
                </a:r>
                <a:r>
                  <a:rPr lang="en-US" altLang="ja-JP" sz="32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𝑊𝑀𝐶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𝐶𝑌𝐶𝐿𝑂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𝐿𝑂𝐶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𝐿𝑂𝐶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𝑀𝑒𝑡h𝑜𝑑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𝑁𝑂𝑀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𝐶𝑙𝑎𝑠𝑠</m:t>
                        </m:r>
                      </m:den>
                    </m:f>
                  </m:oMath>
                </a14:m>
                <a:endParaRPr lang="en-US" altLang="ja-JP" sz="4000" dirty="0"/>
              </a:p>
            </p:txBody>
          </p:sp>
        </mc:Choice>
        <mc:Fallback xmlns="">
          <p:sp>
            <p:nvSpPr>
              <p:cNvPr id="6" name="テキスト プレースホルダー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12" y="4343400"/>
            <a:ext cx="6495788" cy="18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Classification Harmony </a:t>
            </a:r>
            <a:r>
              <a:rPr lang="en-US" altLang="ja-JP" dirty="0" smtClean="0"/>
              <a:t>Rules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altLang="ja-JP" sz="2800" b="1" dirty="0"/>
              <a:t>Proportion </a:t>
            </a:r>
            <a:r>
              <a:rPr lang="en-US" altLang="ja-JP" sz="2800" b="1" dirty="0" smtClean="0"/>
              <a:t>Rule</a:t>
            </a:r>
            <a:endParaRPr lang="en-US" altLang="ja-JP" sz="2800" dirty="0"/>
          </a:p>
          <a:p>
            <a:pPr marL="514338" indent="-514338">
              <a:buFont typeface="+mj-lt"/>
              <a:buAutoNum type="arabicPeriod"/>
            </a:pPr>
            <a:r>
              <a:rPr lang="en-US" altLang="ja-JP" sz="2800" b="1" dirty="0"/>
              <a:t>Presentation </a:t>
            </a:r>
            <a:r>
              <a:rPr lang="en-US" altLang="ja-JP" sz="2800" b="1" dirty="0" smtClean="0"/>
              <a:t>Rule</a:t>
            </a:r>
            <a:endParaRPr lang="en-US" altLang="ja-JP" sz="2800" dirty="0"/>
          </a:p>
          <a:p>
            <a:pPr marL="514338" indent="-514338">
              <a:buFont typeface="+mj-lt"/>
              <a:buAutoNum type="arabicPeriod"/>
            </a:pPr>
            <a:r>
              <a:rPr lang="en-US" altLang="ja-JP" sz="2800" b="1" dirty="0"/>
              <a:t>Implementation </a:t>
            </a:r>
            <a:r>
              <a:rPr lang="en-US" altLang="ja-JP" sz="2800" b="1" dirty="0" smtClean="0"/>
              <a:t>Rule</a:t>
            </a:r>
            <a:endParaRPr lang="en-US" altLang="ja-JP" sz="2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468DF-F74F-4B73-AFCE-FF8F02F6B00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0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プレゼン用ゴシック">
      <a:majorFont>
        <a:latin typeface="Segoe UI"/>
        <a:ea typeface="メイリオ"/>
        <a:cs typeface=""/>
      </a:majorFont>
      <a:minorFont>
        <a:latin typeface="Calibri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1647</TotalTime>
  <Words>1111</Words>
  <Application>Microsoft Office PowerPoint</Application>
  <PresentationFormat>ワイド画面</PresentationFormat>
  <Paragraphs>306</Paragraphs>
  <Slides>56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6" baseType="lpstr">
      <vt:lpstr>ＭＳ Ｐゴシック</vt:lpstr>
      <vt:lpstr>メイリオ</vt:lpstr>
      <vt:lpstr>游ゴシック Medium</vt:lpstr>
      <vt:lpstr>Arial</vt:lpstr>
      <vt:lpstr>Calibri</vt:lpstr>
      <vt:lpstr>Cambria Math</vt:lpstr>
      <vt:lpstr>Courier New</vt:lpstr>
      <vt:lpstr>Segoe UI</vt:lpstr>
      <vt:lpstr>Wingdings</vt:lpstr>
      <vt:lpstr>Office テーマ</vt:lpstr>
      <vt:lpstr>Classification  Disharmonies</vt:lpstr>
      <vt:lpstr>Agenda</vt:lpstr>
      <vt:lpstr>注意事項</vt:lpstr>
      <vt:lpstr>A class blueprint の読み方（再確認）</vt:lpstr>
      <vt:lpstr>用語定義  1/4</vt:lpstr>
      <vt:lpstr>用語定義  2/4</vt:lpstr>
      <vt:lpstr>用語定義  3/4</vt:lpstr>
      <vt:lpstr>用語定義  4/4</vt:lpstr>
      <vt:lpstr>Classification Harmony Rules</vt:lpstr>
      <vt:lpstr>Classification Harmony Rules </vt:lpstr>
      <vt:lpstr>1. Proportion Rule  1/2</vt:lpstr>
      <vt:lpstr>1. Proportion Rule  2/2</vt:lpstr>
      <vt:lpstr>2. Presentation Rule  1/2</vt:lpstr>
      <vt:lpstr>2. Presentation Rule  2/2</vt:lpstr>
      <vt:lpstr>3. Implementation Rule  1/2</vt:lpstr>
      <vt:lpstr>3. Implementation Rule  2/2</vt:lpstr>
      <vt:lpstr>Overview of Classification Disharmonies</vt:lpstr>
      <vt:lpstr>Overview</vt:lpstr>
      <vt:lpstr>取り扱うDisharmony </vt:lpstr>
      <vt:lpstr>取り扱うDisharmony </vt:lpstr>
      <vt:lpstr>Refused Parent Bequest</vt:lpstr>
      <vt:lpstr>Description</vt:lpstr>
      <vt:lpstr>Applies To</vt:lpstr>
      <vt:lpstr>Impact</vt:lpstr>
      <vt:lpstr>Defection  1/3</vt:lpstr>
      <vt:lpstr>Defection  2/3</vt:lpstr>
      <vt:lpstr>Defection  3/3</vt:lpstr>
      <vt:lpstr>Example  1/2</vt:lpstr>
      <vt:lpstr>Example  2/2</vt:lpstr>
      <vt:lpstr>Refactoring  1/5</vt:lpstr>
      <vt:lpstr>Refactoring  2/5</vt:lpstr>
      <vt:lpstr>Refactoring  3/5</vt:lpstr>
      <vt:lpstr>Refactoring  4/5</vt:lpstr>
      <vt:lpstr>Refactoring  5/5</vt:lpstr>
      <vt:lpstr>Tradition Breaker</vt:lpstr>
      <vt:lpstr>Description</vt:lpstr>
      <vt:lpstr>Applies To</vt:lpstr>
      <vt:lpstr>Impact</vt:lpstr>
      <vt:lpstr>Defection  1/4</vt:lpstr>
      <vt:lpstr>Defection  2/4</vt:lpstr>
      <vt:lpstr>Defection  3/4</vt:lpstr>
      <vt:lpstr>Defection  4/4</vt:lpstr>
      <vt:lpstr>Example</vt:lpstr>
      <vt:lpstr>Refactoring  1/5</vt:lpstr>
      <vt:lpstr>Refactoring  2/5</vt:lpstr>
      <vt:lpstr>Refactoring  3/5</vt:lpstr>
      <vt:lpstr>Refactoring  4/5</vt:lpstr>
      <vt:lpstr>Refactoring  5/5</vt:lpstr>
      <vt:lpstr>Recovering from Classification Disharmonies</vt:lpstr>
      <vt:lpstr>Where to Start  1/2 （尺度）</vt:lpstr>
      <vt:lpstr>Where to Start  2/2 （定量化方法）</vt:lpstr>
      <vt:lpstr>How to Start  1/2</vt:lpstr>
      <vt:lpstr>How to Start  2/2</vt:lpstr>
      <vt:lpstr>参考文献</vt:lpstr>
      <vt:lpstr>参考文献</vt:lpstr>
      <vt:lpstr>Conclusion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Grcr Wiknheau</dc:creator>
  <cp:lastModifiedBy>Grcr Wiknheau</cp:lastModifiedBy>
  <cp:revision>1186</cp:revision>
  <dcterms:created xsi:type="dcterms:W3CDTF">2019-04-13T06:22:41Z</dcterms:created>
  <dcterms:modified xsi:type="dcterms:W3CDTF">2019-06-07T03:55:31Z</dcterms:modified>
</cp:coreProperties>
</file>